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304" r:id="rId10"/>
    <p:sldId id="264" r:id="rId11"/>
    <p:sldId id="305" r:id="rId12"/>
    <p:sldId id="265" r:id="rId13"/>
    <p:sldId id="306" r:id="rId14"/>
    <p:sldId id="267" r:id="rId15"/>
    <p:sldId id="307" r:id="rId16"/>
    <p:sldId id="268" r:id="rId17"/>
    <p:sldId id="309" r:id="rId18"/>
    <p:sldId id="269" r:id="rId19"/>
    <p:sldId id="308" r:id="rId20"/>
    <p:sldId id="270" r:id="rId21"/>
    <p:sldId id="271" r:id="rId22"/>
    <p:sldId id="272" r:id="rId23"/>
    <p:sldId id="273" r:id="rId24"/>
    <p:sldId id="299" r:id="rId25"/>
    <p:sldId id="301" r:id="rId26"/>
    <p:sldId id="277" r:id="rId27"/>
    <p:sldId id="302" r:id="rId28"/>
    <p:sldId id="274" r:id="rId29"/>
    <p:sldId id="296" r:id="rId30"/>
    <p:sldId id="276" r:id="rId31"/>
    <p:sldId id="297" r:id="rId32"/>
    <p:sldId id="298" r:id="rId33"/>
    <p:sldId id="300" r:id="rId34"/>
    <p:sldId id="303" r:id="rId35"/>
  </p:sldIdLst>
  <p:sldSz cx="9144000" cy="5143500" type="screen16x9"/>
  <p:notesSz cx="6858000" cy="9144000"/>
  <p:embeddedFontLst>
    <p:embeddedFont>
      <p:font typeface="Figtree" panose="020B0604020202020204" charset="0"/>
      <p:regular r:id="rId37"/>
      <p:bold r:id="rId38"/>
      <p:italic r:id="rId39"/>
      <p:boldItalic r:id="rId40"/>
    </p:embeddedFont>
    <p:embeddedFont>
      <p:font typeface="Fira Sans" panose="020B0503050000020004" pitchFamily="34" charset="0"/>
      <p:regular r:id="rId41"/>
      <p:bold r:id="rId42"/>
      <p:italic r:id="rId43"/>
      <p:boldItalic r:id="rId44"/>
    </p:embeddedFont>
    <p:embeddedFont>
      <p:font typeface="Open Sans Light" panose="020B0306030504020204" pitchFamily="34" charset="0"/>
      <p:regular r:id="rId45"/>
      <p:italic r:id="rId46"/>
    </p:embeddedFont>
    <p:embeddedFont>
      <p:font typeface="Raleway" pitchFamily="2" charset="0"/>
      <p:regular r:id="rId47"/>
      <p:bold r:id="rId48"/>
      <p:italic r:id="rId49"/>
      <p:boldItalic r:id="rId50"/>
    </p:embeddedFont>
    <p:embeddedFont>
      <p:font typeface="Sarabun" panose="020B0604020202020204" charset="-34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4582E0-1CD6-43AE-A1AD-60242ED3E86D}">
  <a:tblStyle styleId="{8F4582E0-1CD6-43AE-A1AD-60242ED3E8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C8C426-E58C-4C3C-AF87-4DE6A812513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 snapToGrid="0">
      <p:cViewPr varScale="1">
        <p:scale>
          <a:sx n="99" d="100"/>
          <a:sy n="99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ultureHire\Career%20Aspirations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ultureHire\Career%20Aspirations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[Career Aspirations Data.xlsx]Learning &amp; Development Aspirati!PivotTable10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r>
              <a:rPr lang="en-US"/>
              <a:t>Expected salary for first 3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"/>
          <c:y val="0.22207132107621066"/>
          <c:w val="0.98689727733676746"/>
          <c:h val="0.63935747665808274"/>
        </c:manualLayout>
      </c:layout>
      <c:lineChart>
        <c:grouping val="standard"/>
        <c:varyColors val="0"/>
        <c:ser>
          <c:idx val="0"/>
          <c:order val="0"/>
          <c:tx>
            <c:strRef>
              <c:f>'Learning &amp; Development Aspirati'!$C$27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'Learning &amp; Development Aspirati'!$B$28:$B$36</c:f>
              <c:strCache>
                <c:ptCount val="8"/>
                <c:pt idx="0">
                  <c:v>&gt;50k</c:v>
                </c:pt>
                <c:pt idx="1">
                  <c:v>41k to 50k</c:v>
                </c:pt>
                <c:pt idx="2">
                  <c:v>31k to 40k</c:v>
                </c:pt>
                <c:pt idx="3">
                  <c:v>26k to 30k</c:v>
                </c:pt>
                <c:pt idx="4">
                  <c:v>21k to 25k</c:v>
                </c:pt>
                <c:pt idx="5">
                  <c:v>16k to 20k</c:v>
                </c:pt>
                <c:pt idx="6">
                  <c:v>11k to 15k</c:v>
                </c:pt>
                <c:pt idx="7">
                  <c:v>5K to 10K</c:v>
                </c:pt>
              </c:strCache>
            </c:strRef>
          </c:cat>
          <c:val>
            <c:numRef>
              <c:f>'Learning &amp; Development Aspirati'!$C$28:$C$36</c:f>
              <c:numCache>
                <c:formatCode>General</c:formatCode>
                <c:ptCount val="8"/>
                <c:pt idx="0">
                  <c:v>9102</c:v>
                </c:pt>
                <c:pt idx="1">
                  <c:v>4374</c:v>
                </c:pt>
                <c:pt idx="2">
                  <c:v>3522</c:v>
                </c:pt>
                <c:pt idx="3">
                  <c:v>2376</c:v>
                </c:pt>
                <c:pt idx="4">
                  <c:v>1032</c:v>
                </c:pt>
                <c:pt idx="5">
                  <c:v>738</c:v>
                </c:pt>
                <c:pt idx="6">
                  <c:v>486</c:v>
                </c:pt>
                <c:pt idx="7">
                  <c:v>360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4C-4B1B-85B5-F7AC84721ED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78450480"/>
        <c:axId val="978448560"/>
      </c:lineChart>
      <c:catAx>
        <c:axId val="97845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978448560"/>
        <c:crosses val="autoZero"/>
        <c:auto val="1"/>
        <c:lblAlgn val="ctr"/>
        <c:lblOffset val="100"/>
        <c:noMultiLvlLbl val="0"/>
      </c:catAx>
      <c:valAx>
        <c:axId val="978448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78450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6">
          <a:lumMod val="7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[Career Aspirations Data.xlsx]Learning &amp; Development Aspirati!PivotTable11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r>
              <a:rPr lang="en-US"/>
              <a:t>Expected salary after 5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"/>
          <c:y val="0.2239025316640614"/>
          <c:w val="0.99061043915902269"/>
          <c:h val="0.57197395780072946"/>
        </c:manualLayout>
      </c:layout>
      <c:lineChart>
        <c:grouping val="standard"/>
        <c:varyColors val="0"/>
        <c:ser>
          <c:idx val="0"/>
          <c:order val="0"/>
          <c:tx>
            <c:strRef>
              <c:f>'Learning &amp; Development Aspirati'!$F$27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'Learning &amp; Development Aspirati'!$E$28:$E$35</c:f>
              <c:strCache>
                <c:ptCount val="7"/>
                <c:pt idx="0">
                  <c:v>&gt;151k</c:v>
                </c:pt>
                <c:pt idx="1">
                  <c:v>111k to 130k</c:v>
                </c:pt>
                <c:pt idx="2">
                  <c:v>131k to 150k</c:v>
                </c:pt>
                <c:pt idx="3">
                  <c:v>30k to 50k</c:v>
                </c:pt>
                <c:pt idx="4">
                  <c:v>50k to 70k</c:v>
                </c:pt>
                <c:pt idx="5">
                  <c:v>71k to 90k</c:v>
                </c:pt>
                <c:pt idx="6">
                  <c:v>91k to 110k</c:v>
                </c:pt>
              </c:strCache>
            </c:strRef>
          </c:cat>
          <c:val>
            <c:numRef>
              <c:f>'Learning &amp; Development Aspirati'!$F$28:$F$35</c:f>
              <c:numCache>
                <c:formatCode>General</c:formatCode>
                <c:ptCount val="7"/>
                <c:pt idx="0">
                  <c:v>5406</c:v>
                </c:pt>
                <c:pt idx="1">
                  <c:v>3612</c:v>
                </c:pt>
                <c:pt idx="2">
                  <c:v>2934</c:v>
                </c:pt>
                <c:pt idx="3">
                  <c:v>624</c:v>
                </c:pt>
                <c:pt idx="4">
                  <c:v>2154</c:v>
                </c:pt>
                <c:pt idx="5">
                  <c:v>3516</c:v>
                </c:pt>
                <c:pt idx="6">
                  <c:v>3744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33-43A4-AC4A-0EA29DEEF31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64321024"/>
        <c:axId val="1264319104"/>
      </c:lineChart>
      <c:catAx>
        <c:axId val="126432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1264319104"/>
        <c:crosses val="autoZero"/>
        <c:auto val="1"/>
        <c:lblAlgn val="ctr"/>
        <c:lblOffset val="100"/>
        <c:noMultiLvlLbl val="0"/>
      </c:catAx>
      <c:valAx>
        <c:axId val="1264319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6432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6">
          <a:lumMod val="7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7689dd60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7689dd60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b7689dd60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b7689dd60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b7689dd60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b7689dd60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b7689dd60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b7689dd60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b7689dd60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b7689dd60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b7689dd60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b7689dd60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b7689dd60a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b7689dd60a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b7689dd60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b7689dd60a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b7689dd60a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b7689dd60a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b7689dd60a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b7689dd60a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b6f000260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b6f000260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b7689dd60a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b7689dd60a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>
          <a:extLst>
            <a:ext uri="{FF2B5EF4-FFF2-40B4-BE49-F238E27FC236}">
              <a16:creationId xmlns:a16="http://schemas.microsoft.com/office/drawing/2014/main" id="{9714F630-77CA-0887-4339-8554D0727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b7689dd60a_0_418:notes">
            <a:extLst>
              <a:ext uri="{FF2B5EF4-FFF2-40B4-BE49-F238E27FC236}">
                <a16:creationId xmlns:a16="http://schemas.microsoft.com/office/drawing/2014/main" id="{08674060-0F08-A657-991B-ACF66AF3D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b7689dd60a_0_418:notes">
            <a:extLst>
              <a:ext uri="{FF2B5EF4-FFF2-40B4-BE49-F238E27FC236}">
                <a16:creationId xmlns:a16="http://schemas.microsoft.com/office/drawing/2014/main" id="{AFF244B6-48C5-283D-CBD9-55EA5C95F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41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>
          <a:extLst>
            <a:ext uri="{FF2B5EF4-FFF2-40B4-BE49-F238E27FC236}">
              <a16:creationId xmlns:a16="http://schemas.microsoft.com/office/drawing/2014/main" id="{66FA1EAC-F74F-B153-B660-4572CB1F0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b7689dd60a_0_418:notes">
            <a:extLst>
              <a:ext uri="{FF2B5EF4-FFF2-40B4-BE49-F238E27FC236}">
                <a16:creationId xmlns:a16="http://schemas.microsoft.com/office/drawing/2014/main" id="{5B55F769-67B4-7F00-1770-A195F85EDD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b7689dd60a_0_418:notes">
            <a:extLst>
              <a:ext uri="{FF2B5EF4-FFF2-40B4-BE49-F238E27FC236}">
                <a16:creationId xmlns:a16="http://schemas.microsoft.com/office/drawing/2014/main" id="{8176D6CC-1863-07C5-912E-35342AEC7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999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>
          <a:extLst>
            <a:ext uri="{FF2B5EF4-FFF2-40B4-BE49-F238E27FC236}">
              <a16:creationId xmlns:a16="http://schemas.microsoft.com/office/drawing/2014/main" id="{08148A30-61F7-4B44-7EF9-7F8A0E08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b7689dd60a_0_418:notes">
            <a:extLst>
              <a:ext uri="{FF2B5EF4-FFF2-40B4-BE49-F238E27FC236}">
                <a16:creationId xmlns:a16="http://schemas.microsoft.com/office/drawing/2014/main" id="{5D40943F-A339-F7AC-1327-FF308FDD9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b7689dd60a_0_418:notes">
            <a:extLst>
              <a:ext uri="{FF2B5EF4-FFF2-40B4-BE49-F238E27FC236}">
                <a16:creationId xmlns:a16="http://schemas.microsoft.com/office/drawing/2014/main" id="{297CB3A0-BFFB-5DF6-7E65-D353BF663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35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b7689dd6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b7689dd6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b7689dd60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b7689dd60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7689dd60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b7689dd60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b7689dd60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b7689dd60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b7689dd60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b7689dd60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17376" y="-1542741"/>
            <a:ext cx="11698852" cy="8085239"/>
            <a:chOff x="-1017376" y="-1542741"/>
            <a:chExt cx="11698852" cy="8085239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017376" y="-1542741"/>
              <a:ext cx="3196998" cy="4533516"/>
              <a:chOff x="-1017376" y="-1542741"/>
              <a:chExt cx="3196998" cy="4533516"/>
            </a:xfrm>
          </p:grpSpPr>
          <p:pic>
            <p:nvPicPr>
              <p:cNvPr id="11" name="Google Shape;11;p2"/>
              <p:cNvPicPr preferRelativeResize="0"/>
              <p:nvPr/>
            </p:nvPicPr>
            <p:blipFill rotWithShape="1">
              <a:blip r:embed="rId2">
                <a:alphaModFix amt="20000"/>
              </a:blip>
              <a:srcRect/>
              <a:stretch/>
            </p:blipFill>
            <p:spPr>
              <a:xfrm>
                <a:off x="455301" y="139971"/>
                <a:ext cx="1362051" cy="1445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12;p2"/>
              <p:cNvPicPr preferRelativeResize="0"/>
              <p:nvPr/>
            </p:nvPicPr>
            <p:blipFill>
              <a:blip r:embed="rId3">
                <a:alphaModFix amt="51000"/>
              </a:blip>
              <a:stretch>
                <a:fillRect/>
              </a:stretch>
            </p:blipFill>
            <p:spPr>
              <a:xfrm>
                <a:off x="93022" y="-1542741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13;p2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>
                <a:off x="-1" y="-840225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5">
                <a:alphaModFix amt="51000"/>
              </a:blip>
              <a:stretch>
                <a:fillRect/>
              </a:stretch>
            </p:blipFill>
            <p:spPr>
              <a:xfrm>
                <a:off x="-1017376" y="777088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 rotWithShape="1">
              <a:blip r:embed="rId6">
                <a:alphaModFix amt="50000"/>
              </a:blip>
              <a:srcRect/>
              <a:stretch/>
            </p:blipFill>
            <p:spPr>
              <a:xfrm>
                <a:off x="54150" y="1684750"/>
                <a:ext cx="976201" cy="10356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6;p2"/>
              <p:cNvPicPr preferRelativeResize="0"/>
              <p:nvPr/>
            </p:nvPicPr>
            <p:blipFill rotWithShape="1">
              <a:blip r:embed="rId2">
                <a:alphaModFix amt="51000"/>
              </a:blip>
              <a:srcRect/>
              <a:stretch/>
            </p:blipFill>
            <p:spPr>
              <a:xfrm>
                <a:off x="1617500" y="-47775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" name="Google Shape;17;p2"/>
            <p:cNvGrpSpPr/>
            <p:nvPr/>
          </p:nvGrpSpPr>
          <p:grpSpPr>
            <a:xfrm>
              <a:off x="6896149" y="2519124"/>
              <a:ext cx="3785326" cy="4023374"/>
              <a:chOff x="6896149" y="2519124"/>
              <a:chExt cx="3785326" cy="4023374"/>
            </a:xfrm>
          </p:grpSpPr>
          <p:pic>
            <p:nvPicPr>
              <p:cNvPr id="18" name="Google Shape;18;p2"/>
              <p:cNvPicPr preferRelativeResize="0"/>
              <p:nvPr/>
            </p:nvPicPr>
            <p:blipFill rotWithShape="1">
              <a:blip r:embed="rId7">
                <a:alphaModFix amt="20000"/>
              </a:blip>
              <a:srcRect/>
              <a:stretch/>
            </p:blipFill>
            <p:spPr>
              <a:xfrm>
                <a:off x="8014450" y="4436291"/>
                <a:ext cx="1421225" cy="1507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9;p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8574724" y="2519124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 rotWithShape="1">
              <a:blip r:embed="rId5">
                <a:alphaModFix amt="50000"/>
              </a:blip>
              <a:srcRect/>
              <a:stretch/>
            </p:blipFill>
            <p:spPr>
              <a:xfrm>
                <a:off x="7803749" y="3971236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1;p2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>
                <a:off x="6896149" y="4307449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22;p2"/>
              <p:cNvPicPr preferRelativeResize="0"/>
              <p:nvPr/>
            </p:nvPicPr>
            <p:blipFill rotWithShape="1">
              <a:blip r:embed="rId6">
                <a:alphaModFix amt="50000"/>
              </a:blip>
              <a:srcRect/>
              <a:stretch/>
            </p:blipFill>
            <p:spPr>
              <a:xfrm>
                <a:off x="8784575" y="3377488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 rotWithShape="1">
              <a:blip r:embed="rId2">
                <a:alphaModFix amt="51000"/>
              </a:blip>
              <a:srcRect/>
              <a:stretch/>
            </p:blipFill>
            <p:spPr>
              <a:xfrm>
                <a:off x="7498700" y="4709975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4" name="Google Shape;24;p2"/>
          <p:cNvGrpSpPr/>
          <p:nvPr/>
        </p:nvGrpSpPr>
        <p:grpSpPr>
          <a:xfrm>
            <a:off x="944648" y="-1043287"/>
            <a:ext cx="9172975" cy="7259138"/>
            <a:chOff x="944648" y="-1043287"/>
            <a:chExt cx="9172975" cy="7259138"/>
          </a:xfrm>
        </p:grpSpPr>
        <p:cxnSp>
          <p:nvCxnSpPr>
            <p:cNvPr id="25" name="Google Shape;25;p2"/>
            <p:cNvCxnSpPr/>
            <p:nvPr/>
          </p:nvCxnSpPr>
          <p:spPr>
            <a:xfrm rot="10800000" flipH="1">
              <a:off x="2726248" y="-10432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 rot="10800000" flipH="1">
              <a:off x="944648" y="4672950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10800000" flipH="1">
              <a:off x="8574723" y="1294125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" name="Google Shape;28;p2"/>
          <p:cNvGrpSpPr/>
          <p:nvPr/>
        </p:nvGrpSpPr>
        <p:grpSpPr>
          <a:xfrm>
            <a:off x="-87950" y="-111852"/>
            <a:ext cx="9067971" cy="5089755"/>
            <a:chOff x="-87950" y="-111852"/>
            <a:chExt cx="9067971" cy="5089755"/>
          </a:xfrm>
        </p:grpSpPr>
        <p:pic>
          <p:nvPicPr>
            <p:cNvPr id="29" name="Google Shape;29;p2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-87950" y="3065802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0" y="4004123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331850" y="4848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7987275" y="-11185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8734237" y="492902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8428900" y="1585001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6896150" y="48489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4607800" y="1232625"/>
            <a:ext cx="3821100" cy="21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4607750" y="3504450"/>
            <a:ext cx="382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2"/>
          <p:cNvSpPr>
            <a:spLocks noGrp="1"/>
          </p:cNvSpPr>
          <p:nvPr>
            <p:ph type="pic" idx="2"/>
          </p:nvPr>
        </p:nvSpPr>
        <p:spPr>
          <a:xfrm>
            <a:off x="715100" y="936150"/>
            <a:ext cx="3271200" cy="327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3"/>
          <p:cNvGrpSpPr/>
          <p:nvPr/>
        </p:nvGrpSpPr>
        <p:grpSpPr>
          <a:xfrm>
            <a:off x="-1617026" y="-1367076"/>
            <a:ext cx="12165151" cy="8010687"/>
            <a:chOff x="-1617026" y="-1367076"/>
            <a:chExt cx="12165151" cy="8010687"/>
          </a:xfrm>
        </p:grpSpPr>
        <p:grpSp>
          <p:nvGrpSpPr>
            <p:cNvPr id="251" name="Google Shape;251;p13"/>
            <p:cNvGrpSpPr/>
            <p:nvPr/>
          </p:nvGrpSpPr>
          <p:grpSpPr>
            <a:xfrm>
              <a:off x="-1617026" y="2656086"/>
              <a:ext cx="3288689" cy="3987524"/>
              <a:chOff x="-1617026" y="2656086"/>
              <a:chExt cx="3288689" cy="3987524"/>
            </a:xfrm>
          </p:grpSpPr>
          <p:pic>
            <p:nvPicPr>
              <p:cNvPr id="252" name="Google Shape;252;p13"/>
              <p:cNvPicPr preferRelativeResize="0"/>
              <p:nvPr/>
            </p:nvPicPr>
            <p:blipFill rotWithShape="1">
              <a:blip r:embed="rId2">
                <a:alphaModFix amt="40000"/>
              </a:blip>
              <a:srcRect/>
              <a:stretch/>
            </p:blipFill>
            <p:spPr>
              <a:xfrm rot="10800000" flipH="1">
                <a:off x="-1617026" y="2656086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13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 rot="10800000" flipH="1">
                <a:off x="-435088" y="4408561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13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 rot="10800000" flipH="1">
                <a:off x="-479300" y="3259591"/>
                <a:ext cx="969024" cy="102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13"/>
              <p:cNvPicPr preferRelativeResize="0"/>
              <p:nvPr/>
            </p:nvPicPr>
            <p:blipFill rotWithShape="1">
              <a:blip r:embed="rId5">
                <a:alphaModFix amt="51000"/>
              </a:blip>
              <a:srcRect/>
              <a:stretch/>
            </p:blipFill>
            <p:spPr>
              <a:xfrm rot="10800000" flipH="1">
                <a:off x="600800" y="4891129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6" name="Google Shape;256;p13"/>
            <p:cNvGrpSpPr/>
            <p:nvPr/>
          </p:nvGrpSpPr>
          <p:grpSpPr>
            <a:xfrm>
              <a:off x="6762799" y="-1367076"/>
              <a:ext cx="3785326" cy="4023374"/>
              <a:chOff x="6762799" y="-1367076"/>
              <a:chExt cx="3785326" cy="4023374"/>
            </a:xfrm>
          </p:grpSpPr>
          <p:pic>
            <p:nvPicPr>
              <p:cNvPr id="257" name="Google Shape;257;p13"/>
              <p:cNvPicPr preferRelativeResize="0"/>
              <p:nvPr/>
            </p:nvPicPr>
            <p:blipFill rotWithShape="1">
              <a:blip r:embed="rId6">
                <a:alphaModFix amt="20000"/>
              </a:blip>
              <a:srcRect/>
              <a:stretch/>
            </p:blipFill>
            <p:spPr>
              <a:xfrm rot="10800000" flipH="1">
                <a:off x="7881100" y="-768644"/>
                <a:ext cx="1421225" cy="1507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13"/>
              <p:cNvPicPr preferRelativeResize="0"/>
              <p:nvPr/>
            </p:nvPicPr>
            <p:blipFill rotWithShape="1">
              <a:blip r:embed="rId2">
                <a:alphaModFix amt="40000"/>
              </a:blip>
              <a:srcRect/>
              <a:stretch/>
            </p:blipFill>
            <p:spPr>
              <a:xfrm rot="10800000" flipH="1">
                <a:off x="8441374" y="421249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13"/>
              <p:cNvPicPr preferRelativeResize="0"/>
              <p:nvPr/>
            </p:nvPicPr>
            <p:blipFill rotWithShape="1">
              <a:blip r:embed="rId2">
                <a:alphaModFix amt="50000"/>
              </a:blip>
              <a:srcRect/>
              <a:stretch/>
            </p:blipFill>
            <p:spPr>
              <a:xfrm rot="10800000" flipH="1">
                <a:off x="7670399" y="-1030864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" name="Google Shape;260;p13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 rot="10800000" flipH="1">
                <a:off x="6762799" y="-1367076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13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 rot="10800000" flipH="1">
                <a:off x="8651225" y="1279604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13"/>
              <p:cNvPicPr preferRelativeResize="0"/>
              <p:nvPr/>
            </p:nvPicPr>
            <p:blipFill rotWithShape="1">
              <a:blip r:embed="rId5">
                <a:alphaModFix amt="51000"/>
              </a:blip>
              <a:srcRect/>
              <a:stretch/>
            </p:blipFill>
            <p:spPr>
              <a:xfrm rot="10800000" flipH="1">
                <a:off x="7365350" y="-52883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3" name="Google Shape;263;p13"/>
          <p:cNvGrpSpPr/>
          <p:nvPr/>
        </p:nvGrpSpPr>
        <p:grpSpPr>
          <a:xfrm>
            <a:off x="5235011" y="-1085762"/>
            <a:ext cx="1809113" cy="6789550"/>
            <a:chOff x="5235011" y="-1085762"/>
            <a:chExt cx="1809113" cy="6789550"/>
          </a:xfrm>
        </p:grpSpPr>
        <p:cxnSp>
          <p:nvCxnSpPr>
            <p:cNvPr id="264" name="Google Shape;264;p13"/>
            <p:cNvCxnSpPr/>
            <p:nvPr/>
          </p:nvCxnSpPr>
          <p:spPr>
            <a:xfrm rot="10800000">
              <a:off x="5501223" y="41608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13"/>
            <p:cNvCxnSpPr/>
            <p:nvPr/>
          </p:nvCxnSpPr>
          <p:spPr>
            <a:xfrm rot="10800000">
              <a:off x="5235011" y="-1085762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6" name="Google Shape;266;p13"/>
          <p:cNvGrpSpPr/>
          <p:nvPr/>
        </p:nvGrpSpPr>
        <p:grpSpPr>
          <a:xfrm>
            <a:off x="76650" y="1535"/>
            <a:ext cx="8914475" cy="4867717"/>
            <a:chOff x="76650" y="1535"/>
            <a:chExt cx="8914475" cy="4867717"/>
          </a:xfrm>
        </p:grpSpPr>
        <p:pic>
          <p:nvPicPr>
            <p:cNvPr id="267" name="Google Shape;267;p13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8600887" y="4608502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3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76650" y="10177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3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8869550" y="4160898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3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285175" y="71557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3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152962" y="1535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2" hasCustomPrompt="1"/>
          </p:nvPr>
        </p:nvSpPr>
        <p:spPr>
          <a:xfrm>
            <a:off x="715099" y="1115000"/>
            <a:ext cx="749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3" hasCustomPrompt="1"/>
          </p:nvPr>
        </p:nvSpPr>
        <p:spPr>
          <a:xfrm>
            <a:off x="715099" y="2862494"/>
            <a:ext cx="749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1697502"/>
            <a:ext cx="749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3473597"/>
            <a:ext cx="749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6" hasCustomPrompt="1"/>
          </p:nvPr>
        </p:nvSpPr>
        <p:spPr>
          <a:xfrm>
            <a:off x="715109" y="2280004"/>
            <a:ext cx="749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9" y="4084699"/>
            <a:ext cx="749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"/>
          </p:nvPr>
        </p:nvSpPr>
        <p:spPr>
          <a:xfrm>
            <a:off x="1464325" y="1139900"/>
            <a:ext cx="36294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8"/>
          </p:nvPr>
        </p:nvSpPr>
        <p:spPr>
          <a:xfrm>
            <a:off x="1464325" y="1722403"/>
            <a:ext cx="36294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9"/>
          </p:nvPr>
        </p:nvSpPr>
        <p:spPr>
          <a:xfrm>
            <a:off x="1464325" y="2296657"/>
            <a:ext cx="36294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13"/>
          </p:nvPr>
        </p:nvSpPr>
        <p:spPr>
          <a:xfrm>
            <a:off x="1464325" y="2882748"/>
            <a:ext cx="36294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14"/>
          </p:nvPr>
        </p:nvSpPr>
        <p:spPr>
          <a:xfrm>
            <a:off x="1464325" y="3498500"/>
            <a:ext cx="36294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15"/>
          </p:nvPr>
        </p:nvSpPr>
        <p:spPr>
          <a:xfrm>
            <a:off x="1464325" y="4114250"/>
            <a:ext cx="36294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5" name="Google Shape;285;p13"/>
          <p:cNvSpPr>
            <a:spLocks noGrp="1"/>
          </p:cNvSpPr>
          <p:nvPr>
            <p:ph type="pic" idx="16"/>
          </p:nvPr>
        </p:nvSpPr>
        <p:spPr>
          <a:xfrm>
            <a:off x="5205050" y="1283150"/>
            <a:ext cx="3219000" cy="321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4"/>
          <p:cNvGrpSpPr/>
          <p:nvPr/>
        </p:nvGrpSpPr>
        <p:grpSpPr>
          <a:xfrm>
            <a:off x="-941663" y="-1553426"/>
            <a:ext cx="11225539" cy="7511237"/>
            <a:chOff x="-941663" y="-1553426"/>
            <a:chExt cx="11225539" cy="7511237"/>
          </a:xfrm>
        </p:grpSpPr>
        <p:grpSp>
          <p:nvGrpSpPr>
            <p:cNvPr id="288" name="Google Shape;288;p14"/>
            <p:cNvGrpSpPr/>
            <p:nvPr/>
          </p:nvGrpSpPr>
          <p:grpSpPr>
            <a:xfrm rot="10800000" flipH="1">
              <a:off x="-941663" y="-1553426"/>
              <a:ext cx="2710139" cy="3677424"/>
              <a:chOff x="-1048163" y="3152536"/>
              <a:chExt cx="2710139" cy="3677424"/>
            </a:xfrm>
          </p:grpSpPr>
          <p:pic>
            <p:nvPicPr>
              <p:cNvPr id="289" name="Google Shape;289;p14"/>
              <p:cNvPicPr preferRelativeResize="0"/>
              <p:nvPr/>
            </p:nvPicPr>
            <p:blipFill rotWithShape="1">
              <a:blip r:embed="rId2">
                <a:alphaModFix amt="40000"/>
              </a:blip>
              <a:srcRect/>
              <a:stretch/>
            </p:blipFill>
            <p:spPr>
              <a:xfrm rot="10800000" flipH="1">
                <a:off x="-1048163" y="3152536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14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 rot="10800000" flipH="1">
                <a:off x="-444776" y="4594911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14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 rot="10800000" flipH="1">
                <a:off x="-479300" y="3259591"/>
                <a:ext cx="969024" cy="102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14"/>
              <p:cNvPicPr preferRelativeResize="0"/>
              <p:nvPr/>
            </p:nvPicPr>
            <p:blipFill rotWithShape="1">
              <a:blip r:embed="rId5">
                <a:alphaModFix amt="51000"/>
              </a:blip>
              <a:srcRect/>
              <a:stretch/>
            </p:blipFill>
            <p:spPr>
              <a:xfrm rot="10800000" flipH="1">
                <a:off x="120025" y="4869254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" name="Google Shape;293;p14"/>
            <p:cNvGrpSpPr/>
            <p:nvPr/>
          </p:nvGrpSpPr>
          <p:grpSpPr>
            <a:xfrm rot="10800000" flipH="1">
              <a:off x="6498549" y="1934436"/>
              <a:ext cx="3785326" cy="4023374"/>
              <a:chOff x="6762799" y="-1367076"/>
              <a:chExt cx="3785326" cy="4023374"/>
            </a:xfrm>
          </p:grpSpPr>
          <p:pic>
            <p:nvPicPr>
              <p:cNvPr id="294" name="Google Shape;294;p14"/>
              <p:cNvPicPr preferRelativeResize="0"/>
              <p:nvPr/>
            </p:nvPicPr>
            <p:blipFill rotWithShape="1">
              <a:blip r:embed="rId6">
                <a:alphaModFix amt="20000"/>
              </a:blip>
              <a:srcRect/>
              <a:stretch/>
            </p:blipFill>
            <p:spPr>
              <a:xfrm rot="10800000" flipH="1">
                <a:off x="7881100" y="-768644"/>
                <a:ext cx="1421225" cy="1507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14"/>
              <p:cNvPicPr preferRelativeResize="0"/>
              <p:nvPr/>
            </p:nvPicPr>
            <p:blipFill rotWithShape="1">
              <a:blip r:embed="rId2">
                <a:alphaModFix amt="40000"/>
              </a:blip>
              <a:srcRect/>
              <a:stretch/>
            </p:blipFill>
            <p:spPr>
              <a:xfrm rot="10800000" flipH="1">
                <a:off x="8441374" y="421249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14"/>
              <p:cNvPicPr preferRelativeResize="0"/>
              <p:nvPr/>
            </p:nvPicPr>
            <p:blipFill rotWithShape="1">
              <a:blip r:embed="rId2">
                <a:alphaModFix amt="50000"/>
              </a:blip>
              <a:srcRect/>
              <a:stretch/>
            </p:blipFill>
            <p:spPr>
              <a:xfrm rot="10800000" flipH="1">
                <a:off x="7670399" y="-1030864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14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 rot="10800000" flipH="1">
                <a:off x="6762799" y="-1367076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14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 rot="10800000" flipH="1">
                <a:off x="8651225" y="1279604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14"/>
              <p:cNvPicPr preferRelativeResize="0"/>
              <p:nvPr/>
            </p:nvPicPr>
            <p:blipFill rotWithShape="1">
              <a:blip r:embed="rId5">
                <a:alphaModFix amt="51000"/>
              </a:blip>
              <a:srcRect/>
              <a:stretch/>
            </p:blipFill>
            <p:spPr>
              <a:xfrm rot="10800000" flipH="1">
                <a:off x="7365350" y="-52883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00" name="Google Shape;300;p14"/>
          <p:cNvGrpSpPr/>
          <p:nvPr/>
        </p:nvGrpSpPr>
        <p:grpSpPr>
          <a:xfrm rot="10800000" flipH="1">
            <a:off x="3615273" y="-1007903"/>
            <a:ext cx="1728238" cy="6779650"/>
            <a:chOff x="3615273" y="-495212"/>
            <a:chExt cx="1728238" cy="6779650"/>
          </a:xfrm>
        </p:grpSpPr>
        <p:cxnSp>
          <p:nvCxnSpPr>
            <p:cNvPr id="301" name="Google Shape;301;p14"/>
            <p:cNvCxnSpPr/>
            <p:nvPr/>
          </p:nvCxnSpPr>
          <p:spPr>
            <a:xfrm rot="10800000">
              <a:off x="3615273" y="474153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14"/>
            <p:cNvCxnSpPr/>
            <p:nvPr/>
          </p:nvCxnSpPr>
          <p:spPr>
            <a:xfrm rot="10800000">
              <a:off x="3800611" y="-495212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14"/>
          <p:cNvGrpSpPr/>
          <p:nvPr/>
        </p:nvGrpSpPr>
        <p:grpSpPr>
          <a:xfrm rot="10800000" flipH="1">
            <a:off x="22150" y="137894"/>
            <a:ext cx="8914475" cy="4867717"/>
            <a:chOff x="76650" y="1535"/>
            <a:chExt cx="8914475" cy="4867717"/>
          </a:xfrm>
        </p:grpSpPr>
        <p:pic>
          <p:nvPicPr>
            <p:cNvPr id="304" name="Google Shape;304;p14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8600887" y="4608502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4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76650" y="10177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4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8869550" y="4160898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14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285175" y="71557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14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152962" y="1535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14"/>
          <p:cNvSpPr txBox="1">
            <a:spLocks noGrp="1"/>
          </p:cNvSpPr>
          <p:nvPr>
            <p:ph type="subTitle" idx="1"/>
          </p:nvPr>
        </p:nvSpPr>
        <p:spPr>
          <a:xfrm>
            <a:off x="4572050" y="1611689"/>
            <a:ext cx="38388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0" name="Google Shape;310;p14"/>
          <p:cNvSpPr txBox="1">
            <a:spLocks noGrp="1"/>
          </p:cNvSpPr>
          <p:nvPr>
            <p:ph type="title"/>
          </p:nvPr>
        </p:nvSpPr>
        <p:spPr>
          <a:xfrm>
            <a:off x="4572050" y="681613"/>
            <a:ext cx="3838800" cy="10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4"/>
          <p:cNvSpPr>
            <a:spLocks noGrp="1"/>
          </p:cNvSpPr>
          <p:nvPr>
            <p:ph type="pic" idx="2"/>
          </p:nvPr>
        </p:nvSpPr>
        <p:spPr>
          <a:xfrm>
            <a:off x="6498450" y="2531388"/>
            <a:ext cx="1930500" cy="19305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14"/>
          <p:cNvSpPr>
            <a:spLocks noGrp="1"/>
          </p:cNvSpPr>
          <p:nvPr>
            <p:ph type="pic" idx="3"/>
          </p:nvPr>
        </p:nvSpPr>
        <p:spPr>
          <a:xfrm>
            <a:off x="4475325" y="2531388"/>
            <a:ext cx="1930500" cy="1930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14"/>
          <p:cNvSpPr>
            <a:spLocks noGrp="1"/>
          </p:cNvSpPr>
          <p:nvPr>
            <p:ph type="pic" idx="4"/>
          </p:nvPr>
        </p:nvSpPr>
        <p:spPr>
          <a:xfrm>
            <a:off x="715100" y="794388"/>
            <a:ext cx="3667500" cy="3667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77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15"/>
          <p:cNvSpPr txBox="1">
            <a:spLocks noGrp="1"/>
          </p:cNvSpPr>
          <p:nvPr>
            <p:ph type="body" idx="2"/>
          </p:nvPr>
        </p:nvSpPr>
        <p:spPr>
          <a:xfrm>
            <a:off x="4770200" y="1152475"/>
            <a:ext cx="365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u="sng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18" name="Google Shape;318;p15"/>
          <p:cNvGrpSpPr/>
          <p:nvPr/>
        </p:nvGrpSpPr>
        <p:grpSpPr>
          <a:xfrm rot="10800000" flipH="1">
            <a:off x="7010449" y="2662343"/>
            <a:ext cx="3525201" cy="3489056"/>
            <a:chOff x="7143799" y="-1360151"/>
            <a:chExt cx="3525201" cy="3489056"/>
          </a:xfrm>
        </p:grpSpPr>
        <p:pic>
          <p:nvPicPr>
            <p:cNvPr id="319" name="Google Shape;319;p15"/>
            <p:cNvPicPr preferRelativeResize="0"/>
            <p:nvPr/>
          </p:nvPicPr>
          <p:blipFill rotWithShape="1">
            <a:blip r:embed="rId2">
              <a:alphaModFix amt="40000"/>
            </a:blip>
            <a:srcRect/>
            <a:stretch/>
          </p:blipFill>
          <p:spPr>
            <a:xfrm flipH="1">
              <a:off x="7143799" y="-1360151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15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 flipH="1">
              <a:off x="7914774" y="-162614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15"/>
            <p:cNvPicPr preferRelativeResize="0"/>
            <p:nvPr/>
          </p:nvPicPr>
          <p:blipFill rotWithShape="1">
            <a:blip r:embed="rId3">
              <a:alphaModFix amt="50000"/>
            </a:blip>
            <a:srcRect/>
            <a:stretch/>
          </p:blipFill>
          <p:spPr>
            <a:xfrm flipH="1">
              <a:off x="8562249" y="-542176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5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 flipH="1">
              <a:off x="8723863" y="1174538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15"/>
            <p:cNvPicPr preferRelativeResize="0"/>
            <p:nvPr/>
          </p:nvPicPr>
          <p:blipFill rotWithShape="1">
            <a:blip r:embed="rId5">
              <a:alphaModFix amt="20000"/>
            </a:blip>
            <a:srcRect/>
            <a:stretch/>
          </p:blipFill>
          <p:spPr>
            <a:xfrm flipH="1">
              <a:off x="8428898" y="738505"/>
              <a:ext cx="1310596" cy="13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15"/>
          <p:cNvGrpSpPr/>
          <p:nvPr/>
        </p:nvGrpSpPr>
        <p:grpSpPr>
          <a:xfrm rot="10800000" flipH="1">
            <a:off x="1558361" y="-1097864"/>
            <a:ext cx="4139800" cy="7249275"/>
            <a:chOff x="1558361" y="-1512562"/>
            <a:chExt cx="4139800" cy="7249275"/>
          </a:xfrm>
        </p:grpSpPr>
        <p:cxnSp>
          <p:nvCxnSpPr>
            <p:cNvPr id="325" name="Google Shape;325;p15"/>
            <p:cNvCxnSpPr/>
            <p:nvPr/>
          </p:nvCxnSpPr>
          <p:spPr>
            <a:xfrm rot="10800000">
              <a:off x="1558361" y="-1512562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15"/>
            <p:cNvCxnSpPr/>
            <p:nvPr/>
          </p:nvCxnSpPr>
          <p:spPr>
            <a:xfrm rot="10800000">
              <a:off x="4155261" y="4193813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7" name="Google Shape;327;p15"/>
          <p:cNvGrpSpPr/>
          <p:nvPr/>
        </p:nvGrpSpPr>
        <p:grpSpPr>
          <a:xfrm rot="10800000" flipH="1">
            <a:off x="305250" y="285624"/>
            <a:ext cx="8634825" cy="4572260"/>
            <a:chOff x="305250" y="334576"/>
            <a:chExt cx="8634825" cy="4572260"/>
          </a:xfrm>
        </p:grpSpPr>
        <p:pic>
          <p:nvPicPr>
            <p:cNvPr id="328" name="Google Shape;328;p15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305250" y="6367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5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513775" y="33457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15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8432512" y="4497335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15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8818500" y="3996151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6"/>
          <p:cNvGrpSpPr/>
          <p:nvPr/>
        </p:nvGrpSpPr>
        <p:grpSpPr>
          <a:xfrm flipH="1">
            <a:off x="-611828" y="-1542741"/>
            <a:ext cx="10670722" cy="7515391"/>
            <a:chOff x="-299" y="-1542741"/>
            <a:chExt cx="10670722" cy="7515391"/>
          </a:xfrm>
        </p:grpSpPr>
        <p:pic>
          <p:nvPicPr>
            <p:cNvPr id="334" name="Google Shape;334;p16"/>
            <p:cNvPicPr preferRelativeResize="0"/>
            <p:nvPr/>
          </p:nvPicPr>
          <p:blipFill rotWithShape="1">
            <a:blip r:embed="rId2">
              <a:alphaModFix amt="20000"/>
            </a:blip>
            <a:srcRect/>
            <a:stretch/>
          </p:blipFill>
          <p:spPr>
            <a:xfrm>
              <a:off x="-299" y="470546"/>
              <a:ext cx="1362051" cy="1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16"/>
            <p:cNvPicPr preferRelativeResize="0"/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>
              <a:off x="93022" y="-1542741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16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-1" y="-840225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16"/>
            <p:cNvPicPr preferRelativeResize="0"/>
            <p:nvPr/>
          </p:nvPicPr>
          <p:blipFill>
            <a:blip r:embed="rId5">
              <a:alphaModFix amt="51000"/>
            </a:blip>
            <a:stretch>
              <a:fillRect/>
            </a:stretch>
          </p:blipFill>
          <p:spPr>
            <a:xfrm>
              <a:off x="8583824" y="3758963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16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9560100" y="4608500"/>
              <a:ext cx="976201" cy="1035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16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1598025" y="-73300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16"/>
          <p:cNvGrpSpPr/>
          <p:nvPr/>
        </p:nvGrpSpPr>
        <p:grpSpPr>
          <a:xfrm rot="10800000" flipH="1">
            <a:off x="189412" y="110579"/>
            <a:ext cx="8728500" cy="4887645"/>
            <a:chOff x="189412" y="-2"/>
            <a:chExt cx="8728500" cy="4887645"/>
          </a:xfrm>
        </p:grpSpPr>
        <p:pic>
          <p:nvPicPr>
            <p:cNvPr id="341" name="Google Shape;341;p16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7680050" y="-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16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8428912" y="2923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16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8796337" y="1209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16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353525" y="4478123"/>
              <a:ext cx="386000" cy="40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16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189412" y="41051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16"/>
          <p:cNvGrpSpPr/>
          <p:nvPr/>
        </p:nvGrpSpPr>
        <p:grpSpPr>
          <a:xfrm>
            <a:off x="4053911" y="-1007912"/>
            <a:ext cx="2914500" cy="7159300"/>
            <a:chOff x="4053911" y="-1007912"/>
            <a:chExt cx="2914500" cy="7159300"/>
          </a:xfrm>
        </p:grpSpPr>
        <p:cxnSp>
          <p:nvCxnSpPr>
            <p:cNvPr id="347" name="Google Shape;347;p16"/>
            <p:cNvCxnSpPr/>
            <p:nvPr/>
          </p:nvCxnSpPr>
          <p:spPr>
            <a:xfrm rot="10800000">
              <a:off x="5425511" y="-1007912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16"/>
            <p:cNvCxnSpPr/>
            <p:nvPr/>
          </p:nvCxnSpPr>
          <p:spPr>
            <a:xfrm rot="10800000">
              <a:off x="4053911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9" name="Google Shape;34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6"/>
          <p:cNvSpPr txBox="1">
            <a:spLocks noGrp="1"/>
          </p:cNvSpPr>
          <p:nvPr>
            <p:ph type="subTitle" idx="1"/>
          </p:nvPr>
        </p:nvSpPr>
        <p:spPr>
          <a:xfrm>
            <a:off x="720000" y="1709700"/>
            <a:ext cx="23910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1" name="Google Shape;351;p16"/>
          <p:cNvSpPr txBox="1">
            <a:spLocks noGrp="1"/>
          </p:cNvSpPr>
          <p:nvPr>
            <p:ph type="subTitle" idx="2"/>
          </p:nvPr>
        </p:nvSpPr>
        <p:spPr>
          <a:xfrm>
            <a:off x="720000" y="2426375"/>
            <a:ext cx="23910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6"/>
          <p:cNvSpPr txBox="1">
            <a:spLocks noGrp="1"/>
          </p:cNvSpPr>
          <p:nvPr>
            <p:ph type="subTitle" idx="3"/>
          </p:nvPr>
        </p:nvSpPr>
        <p:spPr>
          <a:xfrm>
            <a:off x="3378955" y="2426375"/>
            <a:ext cx="23910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6"/>
          <p:cNvSpPr txBox="1">
            <a:spLocks noGrp="1"/>
          </p:cNvSpPr>
          <p:nvPr>
            <p:ph type="subTitle" idx="4"/>
          </p:nvPr>
        </p:nvSpPr>
        <p:spPr>
          <a:xfrm>
            <a:off x="6037912" y="2426375"/>
            <a:ext cx="23910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6"/>
          <p:cNvSpPr txBox="1">
            <a:spLocks noGrp="1"/>
          </p:cNvSpPr>
          <p:nvPr>
            <p:ph type="subTitle" idx="5"/>
          </p:nvPr>
        </p:nvSpPr>
        <p:spPr>
          <a:xfrm>
            <a:off x="3378955" y="1709700"/>
            <a:ext cx="23910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5" name="Google Shape;355;p16"/>
          <p:cNvSpPr txBox="1">
            <a:spLocks noGrp="1"/>
          </p:cNvSpPr>
          <p:nvPr>
            <p:ph type="subTitle" idx="6"/>
          </p:nvPr>
        </p:nvSpPr>
        <p:spPr>
          <a:xfrm>
            <a:off x="6037912" y="1709700"/>
            <a:ext cx="23910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17"/>
          <p:cNvGrpSpPr/>
          <p:nvPr/>
        </p:nvGrpSpPr>
        <p:grpSpPr>
          <a:xfrm rot="10800000" flipH="1">
            <a:off x="6762799" y="2620236"/>
            <a:ext cx="3785326" cy="4023374"/>
            <a:chOff x="6762799" y="-1367076"/>
            <a:chExt cx="3785326" cy="4023374"/>
          </a:xfrm>
        </p:grpSpPr>
        <p:pic>
          <p:nvPicPr>
            <p:cNvPr id="358" name="Google Shape;358;p17"/>
            <p:cNvPicPr preferRelativeResize="0"/>
            <p:nvPr/>
          </p:nvPicPr>
          <p:blipFill rotWithShape="1">
            <a:blip r:embed="rId2">
              <a:alphaModFix amt="20000"/>
            </a:blip>
            <a:srcRect/>
            <a:stretch/>
          </p:blipFill>
          <p:spPr>
            <a:xfrm rot="10800000" flipH="1">
              <a:off x="7881100" y="-768644"/>
              <a:ext cx="1421225" cy="150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17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 flipH="1">
              <a:off x="8441374" y="421249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17"/>
            <p:cNvPicPr preferRelativeResize="0"/>
            <p:nvPr/>
          </p:nvPicPr>
          <p:blipFill rotWithShape="1">
            <a:blip r:embed="rId3">
              <a:alphaModFix amt="50000"/>
            </a:blip>
            <a:srcRect/>
            <a:stretch/>
          </p:blipFill>
          <p:spPr>
            <a:xfrm rot="10800000" flipH="1">
              <a:off x="7670399" y="-1030864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7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10800000" flipH="1">
              <a:off x="6762799" y="-1367076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17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rot="10800000" flipH="1">
              <a:off x="8651225" y="1279604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17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 rot="10800000" flipH="1">
              <a:off x="7365350" y="-52883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p17"/>
          <p:cNvGrpSpPr/>
          <p:nvPr/>
        </p:nvGrpSpPr>
        <p:grpSpPr>
          <a:xfrm>
            <a:off x="3278698" y="-1193287"/>
            <a:ext cx="4798950" cy="7344675"/>
            <a:chOff x="3278698" y="-1193287"/>
            <a:chExt cx="4798950" cy="7344675"/>
          </a:xfrm>
        </p:grpSpPr>
        <p:cxnSp>
          <p:nvCxnSpPr>
            <p:cNvPr id="365" name="Google Shape;365;p17"/>
            <p:cNvCxnSpPr/>
            <p:nvPr/>
          </p:nvCxnSpPr>
          <p:spPr>
            <a:xfrm rot="10800000" flipH="1">
              <a:off x="3278698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7"/>
            <p:cNvCxnSpPr/>
            <p:nvPr/>
          </p:nvCxnSpPr>
          <p:spPr>
            <a:xfrm rot="10800000" flipH="1">
              <a:off x="6534748" y="-11932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7" name="Google Shape;367;p17"/>
          <p:cNvGrpSpPr/>
          <p:nvPr/>
        </p:nvGrpSpPr>
        <p:grpSpPr>
          <a:xfrm>
            <a:off x="-231500" y="-111852"/>
            <a:ext cx="9211521" cy="5089755"/>
            <a:chOff x="-231500" y="-111852"/>
            <a:chExt cx="9211521" cy="5089755"/>
          </a:xfrm>
        </p:grpSpPr>
        <p:pic>
          <p:nvPicPr>
            <p:cNvPr id="368" name="Google Shape;368;p17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0" y="33644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17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-231500" y="4023173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17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331850" y="4848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7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7987275" y="-11185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17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8734237" y="492902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17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8796337" y="1376401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17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331837" y="61097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17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152850" y="2557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7"/>
          <p:cNvSpPr txBox="1">
            <a:spLocks noGrp="1"/>
          </p:cNvSpPr>
          <p:nvPr>
            <p:ph type="subTitle" idx="1"/>
          </p:nvPr>
        </p:nvSpPr>
        <p:spPr>
          <a:xfrm>
            <a:off x="2258453" y="1604550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8" name="Google Shape;378;p17"/>
          <p:cNvSpPr txBox="1">
            <a:spLocks noGrp="1"/>
          </p:cNvSpPr>
          <p:nvPr>
            <p:ph type="subTitle" idx="2"/>
          </p:nvPr>
        </p:nvSpPr>
        <p:spPr>
          <a:xfrm>
            <a:off x="2258453" y="2801175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9" name="Google Shape;379;p17"/>
          <p:cNvSpPr txBox="1">
            <a:spLocks noGrp="1"/>
          </p:cNvSpPr>
          <p:nvPr>
            <p:ph type="subTitle" idx="3"/>
          </p:nvPr>
        </p:nvSpPr>
        <p:spPr>
          <a:xfrm>
            <a:off x="2258453" y="3997800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0" name="Google Shape;380;p17"/>
          <p:cNvSpPr txBox="1">
            <a:spLocks noGrp="1"/>
          </p:cNvSpPr>
          <p:nvPr>
            <p:ph type="subTitle" idx="4"/>
          </p:nvPr>
        </p:nvSpPr>
        <p:spPr>
          <a:xfrm>
            <a:off x="2258453" y="122205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5"/>
          </p:nvPr>
        </p:nvSpPr>
        <p:spPr>
          <a:xfrm>
            <a:off x="2258453" y="241868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7"/>
          <p:cNvSpPr txBox="1">
            <a:spLocks noGrp="1"/>
          </p:cNvSpPr>
          <p:nvPr>
            <p:ph type="subTitle" idx="6"/>
          </p:nvPr>
        </p:nvSpPr>
        <p:spPr>
          <a:xfrm>
            <a:off x="2258453" y="361531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8"/>
          <p:cNvGrpSpPr/>
          <p:nvPr/>
        </p:nvGrpSpPr>
        <p:grpSpPr>
          <a:xfrm>
            <a:off x="-1617026" y="-1386126"/>
            <a:ext cx="12031801" cy="8153587"/>
            <a:chOff x="-1617026" y="-1386126"/>
            <a:chExt cx="12031801" cy="8153587"/>
          </a:xfrm>
        </p:grpSpPr>
        <p:pic>
          <p:nvPicPr>
            <p:cNvPr id="385" name="Google Shape;385;p18"/>
            <p:cNvPicPr preferRelativeResize="0"/>
            <p:nvPr/>
          </p:nvPicPr>
          <p:blipFill rotWithShape="1">
            <a:blip r:embed="rId2">
              <a:alphaModFix amt="40000"/>
            </a:blip>
            <a:srcRect/>
            <a:stretch/>
          </p:blipFill>
          <p:spPr>
            <a:xfrm>
              <a:off x="-1617026" y="442549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18"/>
            <p:cNvPicPr preferRelativeResize="0"/>
            <p:nvPr/>
          </p:nvPicPr>
          <p:blipFill rotWithShape="1">
            <a:blip r:embed="rId3">
              <a:alphaModFix amt="50000"/>
            </a:blip>
            <a:srcRect/>
            <a:stretch/>
          </p:blipFill>
          <p:spPr>
            <a:xfrm>
              <a:off x="-606538" y="-1386126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8"/>
            <p:cNvPicPr preferRelativeResize="0"/>
            <p:nvPr/>
          </p:nvPicPr>
          <p:blipFill rotWithShape="1">
            <a:blip r:embed="rId4">
              <a:alphaModFix amt="19000"/>
            </a:blip>
            <a:srcRect/>
            <a:stretch/>
          </p:blipFill>
          <p:spPr>
            <a:xfrm>
              <a:off x="-737600" y="1360093"/>
              <a:ext cx="969024" cy="102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18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231425" y="-75775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18"/>
            <p:cNvPicPr preferRelativeResize="0"/>
            <p:nvPr/>
          </p:nvPicPr>
          <p:blipFill rotWithShape="1">
            <a:blip r:embed="rId6">
              <a:alphaModFix amt="20000"/>
            </a:blip>
            <a:srcRect/>
            <a:stretch/>
          </p:blipFill>
          <p:spPr>
            <a:xfrm>
              <a:off x="8428900" y="4365953"/>
              <a:ext cx="1421225" cy="150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18"/>
            <p:cNvPicPr preferRelativeResize="0"/>
            <p:nvPr/>
          </p:nvPicPr>
          <p:blipFill rotWithShape="1">
            <a:blip r:embed="rId2">
              <a:alphaModFix amt="40000"/>
            </a:blip>
            <a:srcRect/>
            <a:stretch/>
          </p:blipFill>
          <p:spPr>
            <a:xfrm>
              <a:off x="8308024" y="2486886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18"/>
            <p:cNvPicPr preferRelativeResize="0"/>
            <p:nvPr/>
          </p:nvPicPr>
          <p:blipFill rotWithShape="1">
            <a:blip r:embed="rId3">
              <a:alphaModFix amt="50000"/>
            </a:blip>
            <a:srcRect/>
            <a:stretch/>
          </p:blipFill>
          <p:spPr>
            <a:xfrm>
              <a:off x="6400849" y="4532411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18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8690187" y="3345225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8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7743374" y="4129499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18"/>
          <p:cNvGrpSpPr/>
          <p:nvPr/>
        </p:nvGrpSpPr>
        <p:grpSpPr>
          <a:xfrm>
            <a:off x="189412" y="-2"/>
            <a:ext cx="8728500" cy="4887645"/>
            <a:chOff x="189412" y="-2"/>
            <a:chExt cx="8728500" cy="4887645"/>
          </a:xfrm>
        </p:grpSpPr>
        <p:pic>
          <p:nvPicPr>
            <p:cNvPr id="395" name="Google Shape;395;p18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7680050" y="-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18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8428912" y="2923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18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8796337" y="1209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18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353525" y="4478123"/>
              <a:ext cx="386000" cy="40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18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189412" y="41051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18"/>
          <p:cNvGrpSpPr/>
          <p:nvPr/>
        </p:nvGrpSpPr>
        <p:grpSpPr>
          <a:xfrm>
            <a:off x="1963548" y="-1043287"/>
            <a:ext cx="4401150" cy="7194675"/>
            <a:chOff x="1963548" y="-1043287"/>
            <a:chExt cx="4401150" cy="7194675"/>
          </a:xfrm>
        </p:grpSpPr>
        <p:cxnSp>
          <p:nvCxnSpPr>
            <p:cNvPr id="401" name="Google Shape;401;p18"/>
            <p:cNvCxnSpPr/>
            <p:nvPr/>
          </p:nvCxnSpPr>
          <p:spPr>
            <a:xfrm rot="10800000" flipH="1">
              <a:off x="4821798" y="-10432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18"/>
            <p:cNvCxnSpPr/>
            <p:nvPr/>
          </p:nvCxnSpPr>
          <p:spPr>
            <a:xfrm rot="10800000" flipH="1">
              <a:off x="1963548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3" name="Google Shape;40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8"/>
          <p:cNvSpPr txBox="1">
            <a:spLocks noGrp="1"/>
          </p:cNvSpPr>
          <p:nvPr>
            <p:ph type="subTitle" idx="1"/>
          </p:nvPr>
        </p:nvSpPr>
        <p:spPr>
          <a:xfrm>
            <a:off x="1003350" y="1360100"/>
            <a:ext cx="3114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5" name="Google Shape;405;p18"/>
          <p:cNvSpPr txBox="1">
            <a:spLocks noGrp="1"/>
          </p:cNvSpPr>
          <p:nvPr>
            <p:ph type="subTitle" idx="2"/>
          </p:nvPr>
        </p:nvSpPr>
        <p:spPr>
          <a:xfrm>
            <a:off x="1003350" y="1809800"/>
            <a:ext cx="3114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8"/>
          <p:cNvSpPr txBox="1">
            <a:spLocks noGrp="1"/>
          </p:cNvSpPr>
          <p:nvPr>
            <p:ph type="subTitle" idx="3"/>
          </p:nvPr>
        </p:nvSpPr>
        <p:spPr>
          <a:xfrm>
            <a:off x="5026450" y="1809800"/>
            <a:ext cx="3114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18"/>
          <p:cNvSpPr txBox="1">
            <a:spLocks noGrp="1"/>
          </p:cNvSpPr>
          <p:nvPr>
            <p:ph type="subTitle" idx="4"/>
          </p:nvPr>
        </p:nvSpPr>
        <p:spPr>
          <a:xfrm>
            <a:off x="1003350" y="3504600"/>
            <a:ext cx="3114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18"/>
          <p:cNvSpPr txBox="1">
            <a:spLocks noGrp="1"/>
          </p:cNvSpPr>
          <p:nvPr>
            <p:ph type="subTitle" idx="5"/>
          </p:nvPr>
        </p:nvSpPr>
        <p:spPr>
          <a:xfrm>
            <a:off x="5026450" y="3504600"/>
            <a:ext cx="3114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8"/>
          <p:cNvSpPr txBox="1">
            <a:spLocks noGrp="1"/>
          </p:cNvSpPr>
          <p:nvPr>
            <p:ph type="subTitle" idx="6"/>
          </p:nvPr>
        </p:nvSpPr>
        <p:spPr>
          <a:xfrm>
            <a:off x="1003350" y="3054900"/>
            <a:ext cx="3114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0" name="Google Shape;410;p18"/>
          <p:cNvSpPr txBox="1">
            <a:spLocks noGrp="1"/>
          </p:cNvSpPr>
          <p:nvPr>
            <p:ph type="subTitle" idx="7"/>
          </p:nvPr>
        </p:nvSpPr>
        <p:spPr>
          <a:xfrm>
            <a:off x="5026450" y="1360100"/>
            <a:ext cx="3114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1" name="Google Shape;411;p18"/>
          <p:cNvSpPr txBox="1">
            <a:spLocks noGrp="1"/>
          </p:cNvSpPr>
          <p:nvPr>
            <p:ph type="subTitle" idx="8"/>
          </p:nvPr>
        </p:nvSpPr>
        <p:spPr>
          <a:xfrm>
            <a:off x="5026450" y="3054900"/>
            <a:ext cx="31143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19"/>
          <p:cNvGrpSpPr/>
          <p:nvPr/>
        </p:nvGrpSpPr>
        <p:grpSpPr>
          <a:xfrm>
            <a:off x="7261224" y="-1068914"/>
            <a:ext cx="3569401" cy="3385644"/>
            <a:chOff x="7261224" y="-1068914"/>
            <a:chExt cx="3569401" cy="3385644"/>
          </a:xfrm>
        </p:grpSpPr>
        <p:pic>
          <p:nvPicPr>
            <p:cNvPr id="414" name="Google Shape;414;p19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 flipH="1">
              <a:off x="7261224" y="-1068914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19"/>
            <p:cNvPicPr preferRelativeResize="0"/>
            <p:nvPr/>
          </p:nvPicPr>
          <p:blipFill rotWithShape="1">
            <a:blip r:embed="rId3">
              <a:alphaModFix amt="50000"/>
            </a:blip>
            <a:srcRect/>
            <a:stretch/>
          </p:blipFill>
          <p:spPr>
            <a:xfrm flipH="1">
              <a:off x="8723874" y="-226451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19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 flipH="1">
              <a:off x="8723863" y="1174538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9"/>
            <p:cNvPicPr preferRelativeResize="0"/>
            <p:nvPr/>
          </p:nvPicPr>
          <p:blipFill rotWithShape="1">
            <a:blip r:embed="rId5">
              <a:alphaModFix amt="20000"/>
            </a:blip>
            <a:srcRect/>
            <a:stretch/>
          </p:blipFill>
          <p:spPr>
            <a:xfrm flipH="1">
              <a:off x="8447773" y="926330"/>
              <a:ext cx="1310596" cy="139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19"/>
          <p:cNvGrpSpPr/>
          <p:nvPr/>
        </p:nvGrpSpPr>
        <p:grpSpPr>
          <a:xfrm>
            <a:off x="-231500" y="3364477"/>
            <a:ext cx="684925" cy="1613425"/>
            <a:chOff x="-231500" y="3364477"/>
            <a:chExt cx="684925" cy="1613425"/>
          </a:xfrm>
        </p:grpSpPr>
        <p:pic>
          <p:nvPicPr>
            <p:cNvPr id="419" name="Google Shape;419;p19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0" y="33644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9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-231500" y="4023173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19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331850" y="4848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19"/>
          <p:cNvGrpSpPr/>
          <p:nvPr/>
        </p:nvGrpSpPr>
        <p:grpSpPr>
          <a:xfrm>
            <a:off x="2796611" y="-1007912"/>
            <a:ext cx="3225400" cy="7159300"/>
            <a:chOff x="2796611" y="-1007912"/>
            <a:chExt cx="3225400" cy="7159300"/>
          </a:xfrm>
        </p:grpSpPr>
        <p:cxnSp>
          <p:nvCxnSpPr>
            <p:cNvPr id="423" name="Google Shape;423;p19"/>
            <p:cNvCxnSpPr/>
            <p:nvPr/>
          </p:nvCxnSpPr>
          <p:spPr>
            <a:xfrm rot="10800000">
              <a:off x="2796611" y="-1007912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9"/>
            <p:cNvCxnSpPr/>
            <p:nvPr/>
          </p:nvCxnSpPr>
          <p:spPr>
            <a:xfrm rot="10800000">
              <a:off x="4479111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5" name="Google Shape;42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9"/>
          <p:cNvSpPr txBox="1">
            <a:spLocks noGrp="1"/>
          </p:cNvSpPr>
          <p:nvPr>
            <p:ph type="subTitle" idx="1"/>
          </p:nvPr>
        </p:nvSpPr>
        <p:spPr>
          <a:xfrm>
            <a:off x="725143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9"/>
          <p:cNvSpPr txBox="1">
            <a:spLocks noGrp="1"/>
          </p:cNvSpPr>
          <p:nvPr>
            <p:ph type="subTitle" idx="2"/>
          </p:nvPr>
        </p:nvSpPr>
        <p:spPr>
          <a:xfrm>
            <a:off x="3342150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9"/>
          <p:cNvSpPr txBox="1">
            <a:spLocks noGrp="1"/>
          </p:cNvSpPr>
          <p:nvPr>
            <p:ph type="subTitle" idx="3"/>
          </p:nvPr>
        </p:nvSpPr>
        <p:spPr>
          <a:xfrm>
            <a:off x="5959741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9"/>
          <p:cNvSpPr txBox="1">
            <a:spLocks noGrp="1"/>
          </p:cNvSpPr>
          <p:nvPr>
            <p:ph type="subTitle" idx="4"/>
          </p:nvPr>
        </p:nvSpPr>
        <p:spPr>
          <a:xfrm>
            <a:off x="725143" y="3512625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subTitle" idx="5"/>
          </p:nvPr>
        </p:nvSpPr>
        <p:spPr>
          <a:xfrm>
            <a:off x="3342450" y="3512625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subTitle" idx="6"/>
          </p:nvPr>
        </p:nvSpPr>
        <p:spPr>
          <a:xfrm>
            <a:off x="5962591" y="3512625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 txBox="1">
            <a:spLocks noGrp="1"/>
          </p:cNvSpPr>
          <p:nvPr>
            <p:ph type="subTitle" idx="7"/>
          </p:nvPr>
        </p:nvSpPr>
        <p:spPr>
          <a:xfrm>
            <a:off x="720000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3" name="Google Shape;433;p19"/>
          <p:cNvSpPr txBox="1">
            <a:spLocks noGrp="1"/>
          </p:cNvSpPr>
          <p:nvPr>
            <p:ph type="subTitle" idx="8"/>
          </p:nvPr>
        </p:nvSpPr>
        <p:spPr>
          <a:xfrm>
            <a:off x="3342450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4" name="Google Shape;434;p19"/>
          <p:cNvSpPr txBox="1">
            <a:spLocks noGrp="1"/>
          </p:cNvSpPr>
          <p:nvPr>
            <p:ph type="subTitle" idx="9"/>
          </p:nvPr>
        </p:nvSpPr>
        <p:spPr>
          <a:xfrm>
            <a:off x="5959741" y="13528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3"/>
          </p:nvPr>
        </p:nvSpPr>
        <p:spPr>
          <a:xfrm>
            <a:off x="720344" y="30494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14"/>
          </p:nvPr>
        </p:nvSpPr>
        <p:spPr>
          <a:xfrm>
            <a:off x="3342450" y="30494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subTitle" idx="15"/>
          </p:nvPr>
        </p:nvSpPr>
        <p:spPr>
          <a:xfrm>
            <a:off x="5960041" y="30494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40" name="Google Shape;440;p20"/>
          <p:cNvGrpSpPr/>
          <p:nvPr/>
        </p:nvGrpSpPr>
        <p:grpSpPr>
          <a:xfrm>
            <a:off x="8252662" y="-361139"/>
            <a:ext cx="2444639" cy="3770737"/>
            <a:chOff x="8252662" y="-361139"/>
            <a:chExt cx="2444639" cy="3770737"/>
          </a:xfrm>
        </p:grpSpPr>
        <p:pic>
          <p:nvPicPr>
            <p:cNvPr id="441" name="Google Shape;441;p20"/>
            <p:cNvPicPr preferRelativeResize="0"/>
            <p:nvPr/>
          </p:nvPicPr>
          <p:blipFill rotWithShape="1">
            <a:blip r:embed="rId2">
              <a:alphaModFix amt="40000"/>
            </a:blip>
            <a:srcRect/>
            <a:stretch/>
          </p:blipFill>
          <p:spPr>
            <a:xfrm flipH="1">
              <a:off x="8470074" y="1174549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20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 flipH="1">
              <a:off x="8252662" y="-361139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0"/>
            <p:cNvPicPr preferRelativeResize="0"/>
            <p:nvPr/>
          </p:nvPicPr>
          <p:blipFill rotWithShape="1">
            <a:blip r:embed="rId3">
              <a:alphaModFix amt="50000"/>
            </a:blip>
            <a:srcRect/>
            <a:stretch/>
          </p:blipFill>
          <p:spPr>
            <a:xfrm flipH="1">
              <a:off x="8590549" y="406699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0"/>
            <p:cNvPicPr preferRelativeResize="0"/>
            <p:nvPr/>
          </p:nvPicPr>
          <p:blipFill rotWithShape="1">
            <a:blip r:embed="rId4">
              <a:alphaModFix amt="20000"/>
            </a:blip>
            <a:srcRect/>
            <a:stretch/>
          </p:blipFill>
          <p:spPr>
            <a:xfrm flipH="1">
              <a:off x="8744350" y="1674427"/>
              <a:ext cx="845823" cy="8973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" name="Google Shape;445;p20"/>
          <p:cNvGrpSpPr/>
          <p:nvPr/>
        </p:nvGrpSpPr>
        <p:grpSpPr>
          <a:xfrm>
            <a:off x="-231500" y="255723"/>
            <a:ext cx="684925" cy="4722179"/>
            <a:chOff x="-231500" y="255723"/>
            <a:chExt cx="684925" cy="4722179"/>
          </a:xfrm>
        </p:grpSpPr>
        <p:pic>
          <p:nvPicPr>
            <p:cNvPr id="446" name="Google Shape;446;p20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0" y="33644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20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-231500" y="4023173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20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331850" y="4848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20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331837" y="61097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0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152850" y="2557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20"/>
          <p:cNvGrpSpPr/>
          <p:nvPr/>
        </p:nvGrpSpPr>
        <p:grpSpPr>
          <a:xfrm>
            <a:off x="2263211" y="-1160312"/>
            <a:ext cx="7644875" cy="7311700"/>
            <a:chOff x="2263211" y="-1160312"/>
            <a:chExt cx="7644875" cy="7311700"/>
          </a:xfrm>
        </p:grpSpPr>
        <p:cxnSp>
          <p:nvCxnSpPr>
            <p:cNvPr id="452" name="Google Shape;452;p20"/>
            <p:cNvCxnSpPr/>
            <p:nvPr/>
          </p:nvCxnSpPr>
          <p:spPr>
            <a:xfrm rot="10800000">
              <a:off x="2263211" y="-1160312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20"/>
            <p:cNvCxnSpPr/>
            <p:nvPr/>
          </p:nvCxnSpPr>
          <p:spPr>
            <a:xfrm rot="10800000">
              <a:off x="8365186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21"/>
          <p:cNvGrpSpPr/>
          <p:nvPr/>
        </p:nvGrpSpPr>
        <p:grpSpPr>
          <a:xfrm flipH="1">
            <a:off x="-1676351" y="-1633776"/>
            <a:ext cx="3785326" cy="4023374"/>
            <a:chOff x="6762799" y="-1367076"/>
            <a:chExt cx="3785326" cy="4023374"/>
          </a:xfrm>
        </p:grpSpPr>
        <p:pic>
          <p:nvPicPr>
            <p:cNvPr id="456" name="Google Shape;456;p21"/>
            <p:cNvPicPr preferRelativeResize="0"/>
            <p:nvPr/>
          </p:nvPicPr>
          <p:blipFill rotWithShape="1">
            <a:blip r:embed="rId2">
              <a:alphaModFix amt="20000"/>
            </a:blip>
            <a:srcRect/>
            <a:stretch/>
          </p:blipFill>
          <p:spPr>
            <a:xfrm rot="10800000" flipH="1">
              <a:off x="7881100" y="-768644"/>
              <a:ext cx="1421225" cy="150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21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 flipH="1">
              <a:off x="8441374" y="421249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1"/>
            <p:cNvPicPr preferRelativeResize="0"/>
            <p:nvPr/>
          </p:nvPicPr>
          <p:blipFill rotWithShape="1">
            <a:blip r:embed="rId3">
              <a:alphaModFix amt="50000"/>
            </a:blip>
            <a:srcRect/>
            <a:stretch/>
          </p:blipFill>
          <p:spPr>
            <a:xfrm rot="10800000" flipH="1">
              <a:off x="7670399" y="-1030864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21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10800000" flipH="1">
              <a:off x="6762799" y="-1367076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21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rot="10800000" flipH="1">
              <a:off x="8651225" y="1279604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21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 rot="10800000" flipH="1">
              <a:off x="7365350" y="-52883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21"/>
          <p:cNvGrpSpPr/>
          <p:nvPr/>
        </p:nvGrpSpPr>
        <p:grpSpPr>
          <a:xfrm>
            <a:off x="-75025" y="-2"/>
            <a:ext cx="9188283" cy="5018020"/>
            <a:chOff x="-75025" y="-2"/>
            <a:chExt cx="9188283" cy="5018020"/>
          </a:xfrm>
        </p:grpSpPr>
        <p:pic>
          <p:nvPicPr>
            <p:cNvPr id="463" name="Google Shape;463;p21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7680050" y="-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21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8428912" y="2923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21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8796337" y="1209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21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-75025" y="4608498"/>
              <a:ext cx="386000" cy="40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21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189412" y="41051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21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8867475" y="448802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1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8600975" y="474877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" name="Google Shape;470;p21"/>
          <p:cNvGrpSpPr/>
          <p:nvPr/>
        </p:nvGrpSpPr>
        <p:grpSpPr>
          <a:xfrm>
            <a:off x="1392048" y="1653588"/>
            <a:ext cx="8858800" cy="4793950"/>
            <a:chOff x="1392048" y="1653588"/>
            <a:chExt cx="8858800" cy="4793950"/>
          </a:xfrm>
        </p:grpSpPr>
        <p:cxnSp>
          <p:nvCxnSpPr>
            <p:cNvPr id="471" name="Google Shape;471;p21"/>
            <p:cNvCxnSpPr/>
            <p:nvPr/>
          </p:nvCxnSpPr>
          <p:spPr>
            <a:xfrm rot="10800000" flipH="1">
              <a:off x="8707948" y="16535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21"/>
            <p:cNvCxnSpPr/>
            <p:nvPr/>
          </p:nvCxnSpPr>
          <p:spPr>
            <a:xfrm rot="10800000" flipH="1">
              <a:off x="1392048" y="490463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3" name="Google Shape;473;p2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"/>
          <p:cNvGrpSpPr/>
          <p:nvPr/>
        </p:nvGrpSpPr>
        <p:grpSpPr>
          <a:xfrm>
            <a:off x="1963548" y="-1043287"/>
            <a:ext cx="8134900" cy="7194675"/>
            <a:chOff x="1963548" y="-1043287"/>
            <a:chExt cx="8134900" cy="7194675"/>
          </a:xfrm>
        </p:grpSpPr>
        <p:cxnSp>
          <p:nvCxnSpPr>
            <p:cNvPr id="41" name="Google Shape;41;p3"/>
            <p:cNvCxnSpPr/>
            <p:nvPr/>
          </p:nvCxnSpPr>
          <p:spPr>
            <a:xfrm rot="10800000" flipH="1">
              <a:off x="4821798" y="-10432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 rot="10800000" flipH="1">
              <a:off x="8555548" y="1080113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 rot="10800000" flipH="1">
              <a:off x="1963548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" name="Google Shape;44;p3"/>
          <p:cNvGrpSpPr/>
          <p:nvPr/>
        </p:nvGrpSpPr>
        <p:grpSpPr>
          <a:xfrm>
            <a:off x="-793088" y="-1678687"/>
            <a:ext cx="11435235" cy="8249333"/>
            <a:chOff x="-793088" y="-1678687"/>
            <a:chExt cx="11435235" cy="8249333"/>
          </a:xfrm>
        </p:grpSpPr>
        <p:grpSp>
          <p:nvGrpSpPr>
            <p:cNvPr id="45" name="Google Shape;45;p3"/>
            <p:cNvGrpSpPr/>
            <p:nvPr/>
          </p:nvGrpSpPr>
          <p:grpSpPr>
            <a:xfrm>
              <a:off x="-793088" y="-1678687"/>
              <a:ext cx="4299537" cy="4396378"/>
              <a:chOff x="-793088" y="-1678687"/>
              <a:chExt cx="4299537" cy="4396378"/>
            </a:xfrm>
          </p:grpSpPr>
          <p:pic>
            <p:nvPicPr>
              <p:cNvPr id="46" name="Google Shape;46;p3"/>
              <p:cNvPicPr preferRelativeResize="0"/>
              <p:nvPr/>
            </p:nvPicPr>
            <p:blipFill rotWithShape="1">
              <a:blip r:embed="rId2">
                <a:alphaModFix amt="20000"/>
              </a:blip>
              <a:srcRect/>
              <a:stretch/>
            </p:blipFill>
            <p:spPr>
              <a:xfrm>
                <a:off x="-234200" y="1209916"/>
                <a:ext cx="1421225" cy="1507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3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1419849" y="-1678687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4">
                <a:alphaModFix amt="51000"/>
              </a:blip>
              <a:stretch>
                <a:fillRect/>
              </a:stretch>
            </p:blipFill>
            <p:spPr>
              <a:xfrm>
                <a:off x="-169553" y="-1277541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9;p3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-793088" y="167575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p3"/>
              <p:cNvPicPr preferRelativeResize="0"/>
              <p:nvPr/>
            </p:nvPicPr>
            <p:blipFill rotWithShape="1">
              <a:blip r:embed="rId5">
                <a:alphaModFix amt="50000"/>
              </a:blip>
              <a:srcRect/>
              <a:stretch/>
            </p:blipFill>
            <p:spPr>
              <a:xfrm>
                <a:off x="-234200" y="-492798"/>
                <a:ext cx="968818" cy="10278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 rotWithShape="1">
              <a:blip r:embed="rId6">
                <a:alphaModFix amt="51000"/>
              </a:blip>
              <a:srcRect/>
              <a:stretch/>
            </p:blipFill>
            <p:spPr>
              <a:xfrm>
                <a:off x="1917050" y="275837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709724" y="2264434"/>
              <a:ext cx="3932423" cy="4306212"/>
              <a:chOff x="6709724" y="2264434"/>
              <a:chExt cx="3932423" cy="4306212"/>
            </a:xfrm>
          </p:grpSpPr>
          <p:pic>
            <p:nvPicPr>
              <p:cNvPr id="53" name="Google Shape;53;p3"/>
              <p:cNvPicPr preferRelativeResize="0"/>
              <p:nvPr/>
            </p:nvPicPr>
            <p:blipFill rotWithShape="1">
              <a:blip r:embed="rId5">
                <a:alphaModFix amt="20000"/>
              </a:blip>
              <a:srcRect/>
              <a:stretch/>
            </p:blipFill>
            <p:spPr>
              <a:xfrm>
                <a:off x="8428900" y="3150012"/>
                <a:ext cx="1374776" cy="1458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4">
                <a:alphaModFix amt="51000"/>
              </a:blip>
              <a:stretch>
                <a:fillRect/>
              </a:stretch>
            </p:blipFill>
            <p:spPr>
              <a:xfrm>
                <a:off x="8555547" y="2264434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4">
                <a:alphaModFix amt="51000"/>
              </a:blip>
              <a:stretch>
                <a:fillRect/>
              </a:stretch>
            </p:blipFill>
            <p:spPr>
              <a:xfrm>
                <a:off x="7385597" y="4356959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6709724" y="4207338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57;p3"/>
              <p:cNvPicPr preferRelativeResize="0"/>
              <p:nvPr/>
            </p:nvPicPr>
            <p:blipFill rotWithShape="1">
              <a:blip r:embed="rId6">
                <a:alphaModFix amt="51000"/>
              </a:blip>
              <a:srcRect/>
              <a:stretch/>
            </p:blipFill>
            <p:spPr>
              <a:xfrm>
                <a:off x="8066057" y="3933679"/>
                <a:ext cx="725686" cy="769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8" name="Google Shape;58;p3"/>
          <p:cNvGrpSpPr/>
          <p:nvPr/>
        </p:nvGrpSpPr>
        <p:grpSpPr>
          <a:xfrm>
            <a:off x="189412" y="-2"/>
            <a:ext cx="8728500" cy="4998227"/>
            <a:chOff x="189412" y="-2"/>
            <a:chExt cx="8728500" cy="4998227"/>
          </a:xfrm>
        </p:grpSpPr>
        <p:pic>
          <p:nvPicPr>
            <p:cNvPr id="59" name="Google Shape;59;p3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7680050" y="-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3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8428912" y="2923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3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8796337" y="1209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3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353525" y="4478123"/>
              <a:ext cx="386000" cy="40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3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189412" y="41051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3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6463937" y="4608502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3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6197437" y="4869248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5229100" y="2623025"/>
            <a:ext cx="31998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7" name="Google Shape;67;p3"/>
          <p:cNvSpPr txBox="1">
            <a:spLocks noGrp="1"/>
          </p:cNvSpPr>
          <p:nvPr>
            <p:ph type="title" idx="2" hasCustomPrompt="1"/>
          </p:nvPr>
        </p:nvSpPr>
        <p:spPr>
          <a:xfrm>
            <a:off x="5229100" y="1566183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" name="Google Shape;68;p3"/>
          <p:cNvSpPr>
            <a:spLocks noGrp="1"/>
          </p:cNvSpPr>
          <p:nvPr>
            <p:ph type="pic" idx="3"/>
          </p:nvPr>
        </p:nvSpPr>
        <p:spPr>
          <a:xfrm>
            <a:off x="715100" y="936150"/>
            <a:ext cx="3271200" cy="327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23"/>
          <p:cNvGrpSpPr/>
          <p:nvPr/>
        </p:nvGrpSpPr>
        <p:grpSpPr>
          <a:xfrm>
            <a:off x="-1617026" y="-1386126"/>
            <a:ext cx="12031801" cy="8153587"/>
            <a:chOff x="-1617026" y="-1386126"/>
            <a:chExt cx="12031801" cy="8153587"/>
          </a:xfrm>
        </p:grpSpPr>
        <p:pic>
          <p:nvPicPr>
            <p:cNvPr id="508" name="Google Shape;508;p23"/>
            <p:cNvPicPr preferRelativeResize="0"/>
            <p:nvPr/>
          </p:nvPicPr>
          <p:blipFill rotWithShape="1">
            <a:blip r:embed="rId2">
              <a:alphaModFix amt="40000"/>
            </a:blip>
            <a:srcRect/>
            <a:stretch/>
          </p:blipFill>
          <p:spPr>
            <a:xfrm>
              <a:off x="-1617026" y="442549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3"/>
            <p:cNvPicPr preferRelativeResize="0"/>
            <p:nvPr/>
          </p:nvPicPr>
          <p:blipFill rotWithShape="1">
            <a:blip r:embed="rId3">
              <a:alphaModFix amt="50000"/>
            </a:blip>
            <a:srcRect/>
            <a:stretch/>
          </p:blipFill>
          <p:spPr>
            <a:xfrm>
              <a:off x="-606538" y="-1386126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23"/>
            <p:cNvPicPr preferRelativeResize="0"/>
            <p:nvPr/>
          </p:nvPicPr>
          <p:blipFill rotWithShape="1">
            <a:blip r:embed="rId4">
              <a:alphaModFix amt="19000"/>
            </a:blip>
            <a:srcRect/>
            <a:stretch/>
          </p:blipFill>
          <p:spPr>
            <a:xfrm>
              <a:off x="-737600" y="1360093"/>
              <a:ext cx="969024" cy="102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23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231425" y="-75775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23"/>
            <p:cNvPicPr preferRelativeResize="0"/>
            <p:nvPr/>
          </p:nvPicPr>
          <p:blipFill rotWithShape="1">
            <a:blip r:embed="rId6">
              <a:alphaModFix amt="20000"/>
            </a:blip>
            <a:srcRect/>
            <a:stretch/>
          </p:blipFill>
          <p:spPr>
            <a:xfrm>
              <a:off x="8428900" y="4365953"/>
              <a:ext cx="1421225" cy="150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23"/>
            <p:cNvPicPr preferRelativeResize="0"/>
            <p:nvPr/>
          </p:nvPicPr>
          <p:blipFill rotWithShape="1">
            <a:blip r:embed="rId2">
              <a:alphaModFix amt="40000"/>
            </a:blip>
            <a:srcRect/>
            <a:stretch/>
          </p:blipFill>
          <p:spPr>
            <a:xfrm>
              <a:off x="8308024" y="2486886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23"/>
            <p:cNvPicPr preferRelativeResize="0"/>
            <p:nvPr/>
          </p:nvPicPr>
          <p:blipFill rotWithShape="1">
            <a:blip r:embed="rId3">
              <a:alphaModFix amt="50000"/>
            </a:blip>
            <a:srcRect/>
            <a:stretch/>
          </p:blipFill>
          <p:spPr>
            <a:xfrm>
              <a:off x="6400849" y="4532411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23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8690187" y="3345225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23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7743374" y="4129499"/>
              <a:ext cx="2106751" cy="2235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7" name="Google Shape;517;p23"/>
          <p:cNvGrpSpPr/>
          <p:nvPr/>
        </p:nvGrpSpPr>
        <p:grpSpPr>
          <a:xfrm>
            <a:off x="189412" y="-2"/>
            <a:ext cx="8728500" cy="4887645"/>
            <a:chOff x="189412" y="-2"/>
            <a:chExt cx="8728500" cy="4887645"/>
          </a:xfrm>
        </p:grpSpPr>
        <p:pic>
          <p:nvPicPr>
            <p:cNvPr id="518" name="Google Shape;518;p23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7680050" y="-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23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8428912" y="2923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23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8796337" y="1209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23"/>
            <p:cNvPicPr preferRelativeResize="0"/>
            <p:nvPr/>
          </p:nvPicPr>
          <p:blipFill rotWithShape="1">
            <a:blip r:embed="rId5">
              <a:alphaModFix amt="51000"/>
            </a:blip>
            <a:srcRect/>
            <a:stretch/>
          </p:blipFill>
          <p:spPr>
            <a:xfrm>
              <a:off x="353525" y="4478123"/>
              <a:ext cx="386000" cy="40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23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189412" y="41051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" name="Google Shape;523;p23"/>
          <p:cNvGrpSpPr/>
          <p:nvPr/>
        </p:nvGrpSpPr>
        <p:grpSpPr>
          <a:xfrm>
            <a:off x="1963548" y="-1043287"/>
            <a:ext cx="4401150" cy="7194675"/>
            <a:chOff x="1963548" y="-1043287"/>
            <a:chExt cx="4401150" cy="7194675"/>
          </a:xfrm>
        </p:grpSpPr>
        <p:cxnSp>
          <p:nvCxnSpPr>
            <p:cNvPr id="524" name="Google Shape;524;p23"/>
            <p:cNvCxnSpPr/>
            <p:nvPr/>
          </p:nvCxnSpPr>
          <p:spPr>
            <a:xfrm rot="10800000" flipH="1">
              <a:off x="4821798" y="-10432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23"/>
            <p:cNvCxnSpPr/>
            <p:nvPr/>
          </p:nvCxnSpPr>
          <p:spPr>
            <a:xfrm rot="10800000" flipH="1">
              <a:off x="1963548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4"/>
          <p:cNvGrpSpPr/>
          <p:nvPr/>
        </p:nvGrpSpPr>
        <p:grpSpPr>
          <a:xfrm>
            <a:off x="7555124" y="-1364279"/>
            <a:ext cx="3196998" cy="4685916"/>
            <a:chOff x="7555124" y="-1364279"/>
            <a:chExt cx="3196998" cy="4685916"/>
          </a:xfrm>
        </p:grpSpPr>
        <p:pic>
          <p:nvPicPr>
            <p:cNvPr id="528" name="Google Shape;528;p24"/>
            <p:cNvPicPr preferRelativeResize="0"/>
            <p:nvPr/>
          </p:nvPicPr>
          <p:blipFill rotWithShape="1">
            <a:blip r:embed="rId2">
              <a:alphaModFix amt="20000"/>
            </a:blip>
            <a:srcRect/>
            <a:stretch/>
          </p:blipFill>
          <p:spPr>
            <a:xfrm rot="10800000" flipH="1">
              <a:off x="8500201" y="-143537"/>
              <a:ext cx="1362051" cy="1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24"/>
            <p:cNvPicPr preferRelativeResize="0"/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 rot="10800000" flipH="1">
              <a:off x="8665522" y="1107950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24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10800000" flipH="1">
              <a:off x="8428899" y="133234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24"/>
            <p:cNvPicPr preferRelativeResize="0"/>
            <p:nvPr/>
          </p:nvPicPr>
          <p:blipFill>
            <a:blip r:embed="rId5">
              <a:alphaModFix amt="51000"/>
            </a:blip>
            <a:stretch>
              <a:fillRect/>
            </a:stretch>
          </p:blipFill>
          <p:spPr>
            <a:xfrm rot="10800000" flipH="1">
              <a:off x="7555124" y="-1364279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24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 rot="10800000" flipH="1">
              <a:off x="7555125" y="-590632"/>
              <a:ext cx="976201" cy="1035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24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 rot="10800000" flipH="1">
              <a:off x="8034800" y="-9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4" name="Google Shape;534;p24"/>
          <p:cNvGrpSpPr/>
          <p:nvPr/>
        </p:nvGrpSpPr>
        <p:grpSpPr>
          <a:xfrm>
            <a:off x="163600" y="1017727"/>
            <a:ext cx="9176975" cy="4289746"/>
            <a:chOff x="163600" y="1017727"/>
            <a:chExt cx="9176975" cy="4289746"/>
          </a:xfrm>
        </p:grpSpPr>
        <p:pic>
          <p:nvPicPr>
            <p:cNvPr id="535" name="Google Shape;535;p24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199637" y="4897973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24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163612" y="4147801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24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269750" y="101772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24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163600" y="16323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24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8954575" y="3556830"/>
              <a:ext cx="386000" cy="40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24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8554800" y="431417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" name="Google Shape;541;p24"/>
          <p:cNvGrpSpPr/>
          <p:nvPr/>
        </p:nvGrpSpPr>
        <p:grpSpPr>
          <a:xfrm>
            <a:off x="-827802" y="-1028887"/>
            <a:ext cx="10746825" cy="7180288"/>
            <a:chOff x="-827802" y="-1028887"/>
            <a:chExt cx="10746825" cy="7180288"/>
          </a:xfrm>
        </p:grpSpPr>
        <p:cxnSp>
          <p:nvCxnSpPr>
            <p:cNvPr id="542" name="Google Shape;542;p24"/>
            <p:cNvCxnSpPr/>
            <p:nvPr/>
          </p:nvCxnSpPr>
          <p:spPr>
            <a:xfrm rot="10800000">
              <a:off x="-827802" y="-10288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24"/>
            <p:cNvCxnSpPr/>
            <p:nvPr/>
          </p:nvCxnSpPr>
          <p:spPr>
            <a:xfrm rot="10800000">
              <a:off x="8376123" y="4608500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4"/>
            <p:cNvCxnSpPr/>
            <p:nvPr/>
          </p:nvCxnSpPr>
          <p:spPr>
            <a:xfrm rot="10800000">
              <a:off x="655748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4"/>
          <p:cNvGrpSpPr/>
          <p:nvPr/>
        </p:nvGrpSpPr>
        <p:grpSpPr>
          <a:xfrm rot="10800000">
            <a:off x="6342312" y="1894034"/>
            <a:ext cx="4173198" cy="4855491"/>
            <a:chOff x="6534762" y="1017734"/>
            <a:chExt cx="4173198" cy="4855491"/>
          </a:xfrm>
        </p:grpSpPr>
        <p:pic>
          <p:nvPicPr>
            <p:cNvPr id="71" name="Google Shape;71;p4"/>
            <p:cNvPicPr preferRelativeResize="0"/>
            <p:nvPr/>
          </p:nvPicPr>
          <p:blipFill rotWithShape="1">
            <a:blip r:embed="rId2">
              <a:alphaModFix amt="23000"/>
            </a:blip>
            <a:srcRect/>
            <a:stretch/>
          </p:blipFill>
          <p:spPr>
            <a:xfrm>
              <a:off x="7767262" y="1747113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4"/>
            <p:cNvPicPr preferRelativeResize="0"/>
            <p:nvPr/>
          </p:nvPicPr>
          <p:blipFill rotWithShape="1">
            <a:blip r:embed="rId2">
              <a:alphaModFix amt="49000"/>
            </a:blip>
            <a:srcRect/>
            <a:stretch/>
          </p:blipFill>
          <p:spPr>
            <a:xfrm>
              <a:off x="7713913" y="2258878"/>
              <a:ext cx="1583675" cy="1680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4"/>
            <p:cNvPicPr preferRelativeResize="0"/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>
              <a:off x="8621360" y="1017734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4"/>
            <p:cNvPicPr preferRelativeResize="0"/>
            <p:nvPr/>
          </p:nvPicPr>
          <p:blipFill rotWithShape="1">
            <a:blip r:embed="rId4">
              <a:alphaModFix amt="20000"/>
            </a:blip>
            <a:srcRect/>
            <a:stretch/>
          </p:blipFill>
          <p:spPr>
            <a:xfrm>
              <a:off x="6744626" y="4232633"/>
              <a:ext cx="1362051" cy="1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4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6534762" y="3659538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4"/>
            <p:cNvPicPr preferRelativeResize="0"/>
            <p:nvPr/>
          </p:nvPicPr>
          <p:blipFill>
            <a:blip r:embed="rId6">
              <a:alphaModFix amt="51000"/>
            </a:blip>
            <a:stretch>
              <a:fillRect/>
            </a:stretch>
          </p:blipFill>
          <p:spPr>
            <a:xfrm>
              <a:off x="7919649" y="2874250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4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718662" y="4232613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4"/>
          <p:cNvGrpSpPr/>
          <p:nvPr/>
        </p:nvGrpSpPr>
        <p:grpSpPr>
          <a:xfrm>
            <a:off x="4659073" y="-1097887"/>
            <a:ext cx="2923275" cy="7249275"/>
            <a:chOff x="4659073" y="-1097887"/>
            <a:chExt cx="2923275" cy="7249275"/>
          </a:xfrm>
        </p:grpSpPr>
        <p:cxnSp>
          <p:nvCxnSpPr>
            <p:cNvPr id="79" name="Google Shape;79;p4"/>
            <p:cNvCxnSpPr/>
            <p:nvPr/>
          </p:nvCxnSpPr>
          <p:spPr>
            <a:xfrm rot="10800000" flipH="1">
              <a:off x="4659073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4"/>
            <p:cNvCxnSpPr/>
            <p:nvPr/>
          </p:nvCxnSpPr>
          <p:spPr>
            <a:xfrm rot="10800000" flipH="1">
              <a:off x="6039448" y="-10978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81;p4"/>
          <p:cNvGrpSpPr/>
          <p:nvPr/>
        </p:nvGrpSpPr>
        <p:grpSpPr>
          <a:xfrm>
            <a:off x="0" y="26873"/>
            <a:ext cx="8999071" cy="5089755"/>
            <a:chOff x="-19050" y="-111852"/>
            <a:chExt cx="8999071" cy="5089755"/>
          </a:xfrm>
        </p:grpSpPr>
        <p:pic>
          <p:nvPicPr>
            <p:cNvPr id="82" name="Google Shape;82;p4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-19050" y="334542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4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199612" y="4032323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4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331850" y="4848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4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7987275" y="-11185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4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8734237" y="492902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4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409862" y="1490701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4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331837" y="61097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4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152850" y="2557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5"/>
          <p:cNvGrpSpPr/>
          <p:nvPr/>
        </p:nvGrpSpPr>
        <p:grpSpPr>
          <a:xfrm>
            <a:off x="6534762" y="1017734"/>
            <a:ext cx="4173198" cy="4855491"/>
            <a:chOff x="6534762" y="1017734"/>
            <a:chExt cx="4173198" cy="4855491"/>
          </a:xfrm>
        </p:grpSpPr>
        <p:pic>
          <p:nvPicPr>
            <p:cNvPr id="94" name="Google Shape;94;p5"/>
            <p:cNvPicPr preferRelativeResize="0"/>
            <p:nvPr/>
          </p:nvPicPr>
          <p:blipFill rotWithShape="1">
            <a:blip r:embed="rId2">
              <a:alphaModFix amt="23000"/>
            </a:blip>
            <a:srcRect/>
            <a:stretch/>
          </p:blipFill>
          <p:spPr>
            <a:xfrm>
              <a:off x="7767262" y="1747113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5"/>
            <p:cNvPicPr preferRelativeResize="0"/>
            <p:nvPr/>
          </p:nvPicPr>
          <p:blipFill rotWithShape="1">
            <a:blip r:embed="rId2">
              <a:alphaModFix amt="49000"/>
            </a:blip>
            <a:srcRect/>
            <a:stretch/>
          </p:blipFill>
          <p:spPr>
            <a:xfrm>
              <a:off x="7713913" y="2258878"/>
              <a:ext cx="1583675" cy="1680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5"/>
            <p:cNvPicPr preferRelativeResize="0"/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>
              <a:off x="8621360" y="1017734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5"/>
            <p:cNvPicPr preferRelativeResize="0"/>
            <p:nvPr/>
          </p:nvPicPr>
          <p:blipFill rotWithShape="1">
            <a:blip r:embed="rId4">
              <a:alphaModFix amt="20000"/>
            </a:blip>
            <a:srcRect/>
            <a:stretch/>
          </p:blipFill>
          <p:spPr>
            <a:xfrm>
              <a:off x="6744626" y="4232633"/>
              <a:ext cx="1362051" cy="1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5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6534762" y="3659538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5"/>
            <p:cNvPicPr preferRelativeResize="0"/>
            <p:nvPr/>
          </p:nvPicPr>
          <p:blipFill>
            <a:blip r:embed="rId6">
              <a:alphaModFix amt="51000"/>
            </a:blip>
            <a:stretch>
              <a:fillRect/>
            </a:stretch>
          </p:blipFill>
          <p:spPr>
            <a:xfrm>
              <a:off x="7919649" y="2874250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5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718662" y="4232613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" name="Google Shape;101;p5"/>
          <p:cNvGrpSpPr/>
          <p:nvPr/>
        </p:nvGrpSpPr>
        <p:grpSpPr>
          <a:xfrm>
            <a:off x="3278698" y="-1193287"/>
            <a:ext cx="4798950" cy="7344675"/>
            <a:chOff x="3278698" y="-1193287"/>
            <a:chExt cx="4798950" cy="7344675"/>
          </a:xfrm>
        </p:grpSpPr>
        <p:cxnSp>
          <p:nvCxnSpPr>
            <p:cNvPr id="102" name="Google Shape;102;p5"/>
            <p:cNvCxnSpPr/>
            <p:nvPr/>
          </p:nvCxnSpPr>
          <p:spPr>
            <a:xfrm rot="10800000" flipH="1">
              <a:off x="3278698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5"/>
            <p:cNvCxnSpPr/>
            <p:nvPr/>
          </p:nvCxnSpPr>
          <p:spPr>
            <a:xfrm rot="10800000" flipH="1">
              <a:off x="6534748" y="-11932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" name="Google Shape;104;p5"/>
          <p:cNvGrpSpPr/>
          <p:nvPr/>
        </p:nvGrpSpPr>
        <p:grpSpPr>
          <a:xfrm>
            <a:off x="-231500" y="-111852"/>
            <a:ext cx="9211521" cy="5089755"/>
            <a:chOff x="-231500" y="-111852"/>
            <a:chExt cx="9211521" cy="5089755"/>
          </a:xfrm>
        </p:grpSpPr>
        <p:pic>
          <p:nvPicPr>
            <p:cNvPr id="105" name="Google Shape;105;p5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0" y="33644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5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-231500" y="4023173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5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331850" y="4848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5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7987275" y="-11185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5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8734237" y="492902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5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796337" y="1376401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5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331837" y="61097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5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152850" y="2557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720000" y="1543045"/>
            <a:ext cx="42132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715100" y="2986475"/>
            <a:ext cx="42132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720000" y="1921013"/>
            <a:ext cx="42132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715105" y="3364475"/>
            <a:ext cx="42132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>
            <a:spLocks noGrp="1"/>
          </p:cNvSpPr>
          <p:nvPr>
            <p:ph type="pic" idx="5"/>
          </p:nvPr>
        </p:nvSpPr>
        <p:spPr>
          <a:xfrm>
            <a:off x="5730700" y="1509200"/>
            <a:ext cx="2698200" cy="269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>
            <a:off x="7555124" y="-1364279"/>
            <a:ext cx="3196998" cy="4685916"/>
            <a:chOff x="7555124" y="-1364279"/>
            <a:chExt cx="3196998" cy="4685916"/>
          </a:xfrm>
        </p:grpSpPr>
        <p:pic>
          <p:nvPicPr>
            <p:cNvPr id="121" name="Google Shape;121;p6"/>
            <p:cNvPicPr preferRelativeResize="0"/>
            <p:nvPr/>
          </p:nvPicPr>
          <p:blipFill rotWithShape="1">
            <a:blip r:embed="rId2">
              <a:alphaModFix amt="20000"/>
            </a:blip>
            <a:srcRect/>
            <a:stretch/>
          </p:blipFill>
          <p:spPr>
            <a:xfrm rot="10800000" flipH="1">
              <a:off x="8500201" y="-143537"/>
              <a:ext cx="1362051" cy="1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6"/>
            <p:cNvPicPr preferRelativeResize="0"/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 rot="10800000" flipH="1">
              <a:off x="8665522" y="1107950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6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10800000" flipH="1">
              <a:off x="8428899" y="133234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6"/>
            <p:cNvPicPr preferRelativeResize="0"/>
            <p:nvPr/>
          </p:nvPicPr>
          <p:blipFill>
            <a:blip r:embed="rId5">
              <a:alphaModFix amt="51000"/>
            </a:blip>
            <a:stretch>
              <a:fillRect/>
            </a:stretch>
          </p:blipFill>
          <p:spPr>
            <a:xfrm rot="10800000" flipH="1">
              <a:off x="7555124" y="-1364279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6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 rot="10800000" flipH="1">
              <a:off x="7555125" y="-590632"/>
              <a:ext cx="976201" cy="1035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6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 rot="10800000" flipH="1">
              <a:off x="8034800" y="-9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6"/>
          <p:cNvGrpSpPr/>
          <p:nvPr/>
        </p:nvGrpSpPr>
        <p:grpSpPr>
          <a:xfrm>
            <a:off x="163600" y="1017727"/>
            <a:ext cx="9176975" cy="4289746"/>
            <a:chOff x="163600" y="1017727"/>
            <a:chExt cx="9176975" cy="4289746"/>
          </a:xfrm>
        </p:grpSpPr>
        <p:pic>
          <p:nvPicPr>
            <p:cNvPr id="128" name="Google Shape;128;p6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199637" y="4897973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6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316012" y="3995401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6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269750" y="101772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6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163600" y="16323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6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8954575" y="3556830"/>
              <a:ext cx="386000" cy="40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6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8554800" y="431417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p6"/>
          <p:cNvGrpSpPr/>
          <p:nvPr/>
        </p:nvGrpSpPr>
        <p:grpSpPr>
          <a:xfrm>
            <a:off x="-827802" y="-1028887"/>
            <a:ext cx="10746825" cy="7180288"/>
            <a:chOff x="-827802" y="-1028887"/>
            <a:chExt cx="10746825" cy="7180288"/>
          </a:xfrm>
        </p:grpSpPr>
        <p:cxnSp>
          <p:nvCxnSpPr>
            <p:cNvPr id="135" name="Google Shape;135;p6"/>
            <p:cNvCxnSpPr/>
            <p:nvPr/>
          </p:nvCxnSpPr>
          <p:spPr>
            <a:xfrm rot="10800000">
              <a:off x="-827802" y="-10288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6"/>
            <p:cNvCxnSpPr/>
            <p:nvPr/>
          </p:nvCxnSpPr>
          <p:spPr>
            <a:xfrm rot="10800000">
              <a:off x="8376123" y="4608500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6"/>
            <p:cNvCxnSpPr/>
            <p:nvPr/>
          </p:nvCxnSpPr>
          <p:spPr>
            <a:xfrm rot="10800000">
              <a:off x="655748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7"/>
          <p:cNvGrpSpPr/>
          <p:nvPr/>
        </p:nvGrpSpPr>
        <p:grpSpPr>
          <a:xfrm>
            <a:off x="-1169151" y="-1614726"/>
            <a:ext cx="12098277" cy="7868301"/>
            <a:chOff x="-1169151" y="-1614726"/>
            <a:chExt cx="12098277" cy="7868301"/>
          </a:xfrm>
        </p:grpSpPr>
        <p:grpSp>
          <p:nvGrpSpPr>
            <p:cNvPr id="141" name="Google Shape;141;p7"/>
            <p:cNvGrpSpPr/>
            <p:nvPr/>
          </p:nvGrpSpPr>
          <p:grpSpPr>
            <a:xfrm rot="10800000" flipH="1">
              <a:off x="-1169151" y="1356909"/>
              <a:ext cx="3237750" cy="4896666"/>
              <a:chOff x="-826876" y="-1542741"/>
              <a:chExt cx="3237750" cy="4896666"/>
            </a:xfrm>
          </p:grpSpPr>
          <p:pic>
            <p:nvPicPr>
              <p:cNvPr id="142" name="Google Shape;142;p7"/>
              <p:cNvPicPr preferRelativeResize="0"/>
              <p:nvPr/>
            </p:nvPicPr>
            <p:blipFill rotWithShape="1">
              <a:blip r:embed="rId2">
                <a:alphaModFix amt="20000"/>
              </a:blip>
              <a:srcRect/>
              <a:stretch/>
            </p:blipFill>
            <p:spPr>
              <a:xfrm>
                <a:off x="455301" y="139971"/>
                <a:ext cx="1362051" cy="1445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7"/>
              <p:cNvPicPr preferRelativeResize="0"/>
              <p:nvPr/>
            </p:nvPicPr>
            <p:blipFill>
              <a:blip r:embed="rId3">
                <a:alphaModFix amt="51000"/>
              </a:blip>
              <a:stretch>
                <a:fillRect/>
              </a:stretch>
            </p:blipFill>
            <p:spPr>
              <a:xfrm>
                <a:off x="93022" y="-1542741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Google Shape;144;p7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>
                <a:off x="14074" y="-628700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7"/>
              <p:cNvPicPr preferRelativeResize="0"/>
              <p:nvPr/>
            </p:nvPicPr>
            <p:blipFill>
              <a:blip r:embed="rId5">
                <a:alphaModFix amt="51000"/>
              </a:blip>
              <a:stretch>
                <a:fillRect/>
              </a:stretch>
            </p:blipFill>
            <p:spPr>
              <a:xfrm>
                <a:off x="-826876" y="1140238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7"/>
              <p:cNvPicPr preferRelativeResize="0"/>
              <p:nvPr/>
            </p:nvPicPr>
            <p:blipFill rotWithShape="1">
              <a:blip r:embed="rId6">
                <a:alphaModFix amt="50000"/>
              </a:blip>
              <a:srcRect/>
              <a:stretch/>
            </p:blipFill>
            <p:spPr>
              <a:xfrm>
                <a:off x="-411625" y="1334900"/>
                <a:ext cx="976201" cy="10356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7"/>
              <p:cNvPicPr preferRelativeResize="0"/>
              <p:nvPr/>
            </p:nvPicPr>
            <p:blipFill rotWithShape="1">
              <a:blip r:embed="rId2">
                <a:alphaModFix amt="51000"/>
              </a:blip>
              <a:srcRect/>
              <a:stretch/>
            </p:blipFill>
            <p:spPr>
              <a:xfrm>
                <a:off x="1922300" y="-156837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8" name="Google Shape;148;p7"/>
            <p:cNvGrpSpPr/>
            <p:nvPr/>
          </p:nvGrpSpPr>
          <p:grpSpPr>
            <a:xfrm>
              <a:off x="7143799" y="-1614726"/>
              <a:ext cx="3785326" cy="4023374"/>
              <a:chOff x="7143799" y="-1614726"/>
              <a:chExt cx="3785326" cy="4023374"/>
            </a:xfrm>
          </p:grpSpPr>
          <p:pic>
            <p:nvPicPr>
              <p:cNvPr id="149" name="Google Shape;149;p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7143799" y="-1614726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7"/>
              <p:cNvPicPr preferRelativeResize="0"/>
              <p:nvPr/>
            </p:nvPicPr>
            <p:blipFill rotWithShape="1">
              <a:blip r:embed="rId5">
                <a:alphaModFix amt="50000"/>
              </a:blip>
              <a:srcRect/>
              <a:stretch/>
            </p:blipFill>
            <p:spPr>
              <a:xfrm flipH="1">
                <a:off x="7914774" y="-162614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7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 flipH="1">
                <a:off x="8822374" y="173599"/>
                <a:ext cx="2106751" cy="223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7"/>
              <p:cNvPicPr preferRelativeResize="0"/>
              <p:nvPr/>
            </p:nvPicPr>
            <p:blipFill rotWithShape="1">
              <a:blip r:embed="rId2">
                <a:alphaModFix amt="51000"/>
              </a:blip>
              <a:srcRect/>
              <a:stretch/>
            </p:blipFill>
            <p:spPr>
              <a:xfrm flipH="1">
                <a:off x="8723863" y="1174538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7"/>
              <p:cNvPicPr preferRelativeResize="0"/>
              <p:nvPr/>
            </p:nvPicPr>
            <p:blipFill rotWithShape="1">
              <a:blip r:embed="rId6">
                <a:alphaModFix amt="20000"/>
              </a:blip>
              <a:srcRect/>
              <a:stretch/>
            </p:blipFill>
            <p:spPr>
              <a:xfrm flipH="1">
                <a:off x="8428898" y="738505"/>
                <a:ext cx="1310596" cy="139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4" name="Google Shape;154;p7"/>
          <p:cNvGrpSpPr/>
          <p:nvPr/>
        </p:nvGrpSpPr>
        <p:grpSpPr>
          <a:xfrm>
            <a:off x="2796611" y="-1007912"/>
            <a:ext cx="3225400" cy="7159300"/>
            <a:chOff x="2796611" y="-1007912"/>
            <a:chExt cx="3225400" cy="7159300"/>
          </a:xfrm>
        </p:grpSpPr>
        <p:cxnSp>
          <p:nvCxnSpPr>
            <p:cNvPr id="155" name="Google Shape;155;p7"/>
            <p:cNvCxnSpPr/>
            <p:nvPr/>
          </p:nvCxnSpPr>
          <p:spPr>
            <a:xfrm rot="10800000">
              <a:off x="2796611" y="-1007912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7"/>
            <p:cNvCxnSpPr/>
            <p:nvPr/>
          </p:nvCxnSpPr>
          <p:spPr>
            <a:xfrm rot="10800000">
              <a:off x="4479111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7" name="Google Shape;157;p7"/>
          <p:cNvGrpSpPr/>
          <p:nvPr/>
        </p:nvGrpSpPr>
        <p:grpSpPr>
          <a:xfrm>
            <a:off x="305250" y="334576"/>
            <a:ext cx="8634825" cy="4572260"/>
            <a:chOff x="305250" y="334576"/>
            <a:chExt cx="8634825" cy="4572260"/>
          </a:xfrm>
        </p:grpSpPr>
        <p:pic>
          <p:nvPicPr>
            <p:cNvPr id="158" name="Google Shape;158;p7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305250" y="6367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7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513775" y="33457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7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8432512" y="4497335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7"/>
            <p:cNvPicPr preferRelativeResize="0"/>
            <p:nvPr/>
          </p:nvPicPr>
          <p:blipFill rotWithShape="1">
            <a:blip r:embed="rId2">
              <a:alphaModFix amt="51000"/>
            </a:blip>
            <a:srcRect/>
            <a:stretch/>
          </p:blipFill>
          <p:spPr>
            <a:xfrm>
              <a:off x="8818500" y="3996151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7"/>
          <p:cNvSpPr txBox="1">
            <a:spLocks noGrp="1"/>
          </p:cNvSpPr>
          <p:nvPr>
            <p:ph type="title"/>
          </p:nvPr>
        </p:nvSpPr>
        <p:spPr>
          <a:xfrm>
            <a:off x="4479100" y="1147350"/>
            <a:ext cx="394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4479100" y="1720050"/>
            <a:ext cx="3949800" cy="22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Light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7"/>
          <p:cNvSpPr>
            <a:spLocks noGrp="1"/>
          </p:cNvSpPr>
          <p:nvPr>
            <p:ph type="pic" idx="2"/>
          </p:nvPr>
        </p:nvSpPr>
        <p:spPr>
          <a:xfrm>
            <a:off x="715100" y="936150"/>
            <a:ext cx="3271200" cy="327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8"/>
          <p:cNvGrpSpPr/>
          <p:nvPr/>
        </p:nvGrpSpPr>
        <p:grpSpPr>
          <a:xfrm flipH="1">
            <a:off x="-472715" y="-1043287"/>
            <a:ext cx="8134900" cy="7194675"/>
            <a:chOff x="1963548" y="-1043287"/>
            <a:chExt cx="8134900" cy="7194675"/>
          </a:xfrm>
        </p:grpSpPr>
        <p:cxnSp>
          <p:nvCxnSpPr>
            <p:cNvPr id="167" name="Google Shape;167;p8"/>
            <p:cNvCxnSpPr/>
            <p:nvPr/>
          </p:nvCxnSpPr>
          <p:spPr>
            <a:xfrm rot="10800000" flipH="1">
              <a:off x="4821798" y="-10432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 rot="10800000" flipH="1">
              <a:off x="8555548" y="1080113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 rot="10800000" flipH="1">
              <a:off x="1963548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0" name="Google Shape;170;p8"/>
          <p:cNvGrpSpPr/>
          <p:nvPr/>
        </p:nvGrpSpPr>
        <p:grpSpPr>
          <a:xfrm flipH="1">
            <a:off x="-1016413" y="-1678687"/>
            <a:ext cx="11435235" cy="8249333"/>
            <a:chOff x="-793088" y="-1678687"/>
            <a:chExt cx="11435235" cy="8249333"/>
          </a:xfrm>
        </p:grpSpPr>
        <p:grpSp>
          <p:nvGrpSpPr>
            <p:cNvPr id="171" name="Google Shape;171;p8"/>
            <p:cNvGrpSpPr/>
            <p:nvPr/>
          </p:nvGrpSpPr>
          <p:grpSpPr>
            <a:xfrm>
              <a:off x="-793088" y="-1678687"/>
              <a:ext cx="4299537" cy="4396378"/>
              <a:chOff x="-793088" y="-1678687"/>
              <a:chExt cx="4299537" cy="4396378"/>
            </a:xfrm>
          </p:grpSpPr>
          <p:pic>
            <p:nvPicPr>
              <p:cNvPr id="172" name="Google Shape;172;p8"/>
              <p:cNvPicPr preferRelativeResize="0"/>
              <p:nvPr/>
            </p:nvPicPr>
            <p:blipFill rotWithShape="1">
              <a:blip r:embed="rId2">
                <a:alphaModFix amt="20000"/>
              </a:blip>
              <a:srcRect/>
              <a:stretch/>
            </p:blipFill>
            <p:spPr>
              <a:xfrm>
                <a:off x="-234200" y="1209916"/>
                <a:ext cx="1421225" cy="1507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p8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1419849" y="-1678687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Google Shape;174;p8"/>
              <p:cNvPicPr preferRelativeResize="0"/>
              <p:nvPr/>
            </p:nvPicPr>
            <p:blipFill>
              <a:blip r:embed="rId4">
                <a:alphaModFix amt="51000"/>
              </a:blip>
              <a:stretch>
                <a:fillRect/>
              </a:stretch>
            </p:blipFill>
            <p:spPr>
              <a:xfrm>
                <a:off x="-169553" y="-1277541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8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-793088" y="167575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8"/>
              <p:cNvPicPr preferRelativeResize="0"/>
              <p:nvPr/>
            </p:nvPicPr>
            <p:blipFill rotWithShape="1">
              <a:blip r:embed="rId5">
                <a:alphaModFix amt="50000"/>
              </a:blip>
              <a:srcRect/>
              <a:stretch/>
            </p:blipFill>
            <p:spPr>
              <a:xfrm>
                <a:off x="-234200" y="-492798"/>
                <a:ext cx="968818" cy="10278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p8"/>
              <p:cNvPicPr preferRelativeResize="0"/>
              <p:nvPr/>
            </p:nvPicPr>
            <p:blipFill rotWithShape="1">
              <a:blip r:embed="rId6">
                <a:alphaModFix amt="51000"/>
              </a:blip>
              <a:srcRect/>
              <a:stretch/>
            </p:blipFill>
            <p:spPr>
              <a:xfrm>
                <a:off x="1917050" y="275837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8" name="Google Shape;178;p8"/>
            <p:cNvGrpSpPr/>
            <p:nvPr/>
          </p:nvGrpSpPr>
          <p:grpSpPr>
            <a:xfrm>
              <a:off x="6709724" y="2264434"/>
              <a:ext cx="3932423" cy="4306212"/>
              <a:chOff x="6709724" y="2264434"/>
              <a:chExt cx="3932423" cy="4306212"/>
            </a:xfrm>
          </p:grpSpPr>
          <p:pic>
            <p:nvPicPr>
              <p:cNvPr id="179" name="Google Shape;179;p8"/>
              <p:cNvPicPr preferRelativeResize="0"/>
              <p:nvPr/>
            </p:nvPicPr>
            <p:blipFill rotWithShape="1">
              <a:blip r:embed="rId5">
                <a:alphaModFix amt="20000"/>
              </a:blip>
              <a:srcRect/>
              <a:stretch/>
            </p:blipFill>
            <p:spPr>
              <a:xfrm>
                <a:off x="8428900" y="3150012"/>
                <a:ext cx="1374776" cy="1458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p8"/>
              <p:cNvPicPr preferRelativeResize="0"/>
              <p:nvPr/>
            </p:nvPicPr>
            <p:blipFill>
              <a:blip r:embed="rId4">
                <a:alphaModFix amt="51000"/>
              </a:blip>
              <a:stretch>
                <a:fillRect/>
              </a:stretch>
            </p:blipFill>
            <p:spPr>
              <a:xfrm>
                <a:off x="8555547" y="2264434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" name="Google Shape;181;p8"/>
              <p:cNvPicPr preferRelativeResize="0"/>
              <p:nvPr/>
            </p:nvPicPr>
            <p:blipFill>
              <a:blip r:embed="rId4">
                <a:alphaModFix amt="51000"/>
              </a:blip>
              <a:stretch>
                <a:fillRect/>
              </a:stretch>
            </p:blipFill>
            <p:spPr>
              <a:xfrm>
                <a:off x="7385597" y="4356959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8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6709724" y="4207338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8"/>
              <p:cNvPicPr preferRelativeResize="0"/>
              <p:nvPr/>
            </p:nvPicPr>
            <p:blipFill rotWithShape="1">
              <a:blip r:embed="rId6">
                <a:alphaModFix amt="51000"/>
              </a:blip>
              <a:srcRect/>
              <a:stretch/>
            </p:blipFill>
            <p:spPr>
              <a:xfrm>
                <a:off x="8066057" y="3933679"/>
                <a:ext cx="725686" cy="769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4" name="Google Shape;184;p8"/>
          <p:cNvGrpSpPr/>
          <p:nvPr/>
        </p:nvGrpSpPr>
        <p:grpSpPr>
          <a:xfrm flipH="1">
            <a:off x="707821" y="-2"/>
            <a:ext cx="8728500" cy="4998227"/>
            <a:chOff x="189412" y="-2"/>
            <a:chExt cx="8728500" cy="4998227"/>
          </a:xfrm>
        </p:grpSpPr>
        <p:pic>
          <p:nvPicPr>
            <p:cNvPr id="185" name="Google Shape;185;p8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7680050" y="-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8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8428912" y="2923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8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8796337" y="1209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8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353525" y="4478123"/>
              <a:ext cx="386000" cy="40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8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189412" y="41051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8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6463937" y="4608502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8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6197437" y="4869248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715100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5" name="Google Shape;195;p9"/>
          <p:cNvSpPr txBox="1">
            <a:spLocks noGrp="1"/>
          </p:cNvSpPr>
          <p:nvPr>
            <p:ph type="subTitle" idx="1"/>
          </p:nvPr>
        </p:nvSpPr>
        <p:spPr>
          <a:xfrm>
            <a:off x="715150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9"/>
          <p:cNvGrpSpPr/>
          <p:nvPr/>
        </p:nvGrpSpPr>
        <p:grpSpPr>
          <a:xfrm rot="10800000" flipH="1">
            <a:off x="6534762" y="-915124"/>
            <a:ext cx="4173198" cy="4855491"/>
            <a:chOff x="6534762" y="1017734"/>
            <a:chExt cx="4173198" cy="4855491"/>
          </a:xfrm>
        </p:grpSpPr>
        <p:pic>
          <p:nvPicPr>
            <p:cNvPr id="197" name="Google Shape;197;p9"/>
            <p:cNvPicPr preferRelativeResize="0"/>
            <p:nvPr/>
          </p:nvPicPr>
          <p:blipFill rotWithShape="1">
            <a:blip r:embed="rId2">
              <a:alphaModFix amt="23000"/>
            </a:blip>
            <a:srcRect/>
            <a:stretch/>
          </p:blipFill>
          <p:spPr>
            <a:xfrm>
              <a:off x="7767262" y="1747113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9"/>
            <p:cNvPicPr preferRelativeResize="0"/>
            <p:nvPr/>
          </p:nvPicPr>
          <p:blipFill rotWithShape="1">
            <a:blip r:embed="rId2">
              <a:alphaModFix amt="49000"/>
            </a:blip>
            <a:srcRect/>
            <a:stretch/>
          </p:blipFill>
          <p:spPr>
            <a:xfrm>
              <a:off x="7713913" y="2258878"/>
              <a:ext cx="1583675" cy="1680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9"/>
            <p:cNvPicPr preferRelativeResize="0"/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>
              <a:off x="8621360" y="1017734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9"/>
            <p:cNvPicPr preferRelativeResize="0"/>
            <p:nvPr/>
          </p:nvPicPr>
          <p:blipFill rotWithShape="1">
            <a:blip r:embed="rId4">
              <a:alphaModFix amt="20000"/>
            </a:blip>
            <a:srcRect/>
            <a:stretch/>
          </p:blipFill>
          <p:spPr>
            <a:xfrm>
              <a:off x="6744626" y="4232633"/>
              <a:ext cx="1362051" cy="1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9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6534762" y="3659538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9"/>
            <p:cNvPicPr preferRelativeResize="0"/>
            <p:nvPr/>
          </p:nvPicPr>
          <p:blipFill>
            <a:blip r:embed="rId6">
              <a:alphaModFix amt="51000"/>
            </a:blip>
            <a:stretch>
              <a:fillRect/>
            </a:stretch>
          </p:blipFill>
          <p:spPr>
            <a:xfrm>
              <a:off x="7919649" y="2874250"/>
              <a:ext cx="2086600" cy="2213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9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718662" y="4232613"/>
              <a:ext cx="488574" cy="5183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9"/>
          <p:cNvGrpSpPr/>
          <p:nvPr/>
        </p:nvGrpSpPr>
        <p:grpSpPr>
          <a:xfrm rot="10800000" flipH="1">
            <a:off x="3278698" y="-1193287"/>
            <a:ext cx="4798950" cy="7344675"/>
            <a:chOff x="3278698" y="-1193287"/>
            <a:chExt cx="4798950" cy="7344675"/>
          </a:xfrm>
        </p:grpSpPr>
        <p:cxnSp>
          <p:nvCxnSpPr>
            <p:cNvPr id="205" name="Google Shape;205;p9"/>
            <p:cNvCxnSpPr/>
            <p:nvPr/>
          </p:nvCxnSpPr>
          <p:spPr>
            <a:xfrm rot="10800000" flipH="1">
              <a:off x="3278698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9"/>
            <p:cNvCxnSpPr/>
            <p:nvPr/>
          </p:nvCxnSpPr>
          <p:spPr>
            <a:xfrm rot="10800000" flipH="1">
              <a:off x="6534748" y="-11932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7" name="Google Shape;207;p9"/>
          <p:cNvGrpSpPr/>
          <p:nvPr/>
        </p:nvGrpSpPr>
        <p:grpSpPr>
          <a:xfrm rot="10800000" flipH="1">
            <a:off x="-231500" y="-19802"/>
            <a:ext cx="9211521" cy="5089755"/>
            <a:chOff x="-231500" y="-111852"/>
            <a:chExt cx="9211521" cy="5089755"/>
          </a:xfrm>
        </p:grpSpPr>
        <p:pic>
          <p:nvPicPr>
            <p:cNvPr id="208" name="Google Shape;208;p9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0" y="33644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9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-231500" y="4023173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9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331850" y="4848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9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7987275" y="-11185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9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8734237" y="492902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9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796337" y="1376401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9"/>
            <p:cNvPicPr preferRelativeResize="0"/>
            <p:nvPr/>
          </p:nvPicPr>
          <p:blipFill rotWithShape="1">
            <a:blip r:embed="rId4">
              <a:alphaModFix amt="51000"/>
            </a:blip>
            <a:srcRect/>
            <a:stretch/>
          </p:blipFill>
          <p:spPr>
            <a:xfrm>
              <a:off x="331837" y="61097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9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152850" y="2557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1"/>
          <p:cNvGrpSpPr/>
          <p:nvPr/>
        </p:nvGrpSpPr>
        <p:grpSpPr>
          <a:xfrm rot="10800000" flipH="1">
            <a:off x="1963548" y="-1259430"/>
            <a:ext cx="8134900" cy="7194675"/>
            <a:chOff x="1963548" y="-1043287"/>
            <a:chExt cx="8134900" cy="7194675"/>
          </a:xfrm>
        </p:grpSpPr>
        <p:cxnSp>
          <p:nvCxnSpPr>
            <p:cNvPr id="221" name="Google Shape;221;p11"/>
            <p:cNvCxnSpPr/>
            <p:nvPr/>
          </p:nvCxnSpPr>
          <p:spPr>
            <a:xfrm rot="10800000" flipH="1">
              <a:off x="4821798" y="-1043287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1"/>
            <p:cNvCxnSpPr/>
            <p:nvPr/>
          </p:nvCxnSpPr>
          <p:spPr>
            <a:xfrm rot="10800000" flipH="1">
              <a:off x="8555548" y="1080113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1"/>
            <p:cNvCxnSpPr/>
            <p:nvPr/>
          </p:nvCxnSpPr>
          <p:spPr>
            <a:xfrm rot="10800000" flipH="1">
              <a:off x="1963548" y="4608488"/>
              <a:ext cx="1542900" cy="15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4" name="Google Shape;224;p11"/>
          <p:cNvGrpSpPr/>
          <p:nvPr/>
        </p:nvGrpSpPr>
        <p:grpSpPr>
          <a:xfrm>
            <a:off x="-1148600" y="-1335787"/>
            <a:ext cx="11790747" cy="8020733"/>
            <a:chOff x="-1148600" y="-1335787"/>
            <a:chExt cx="11790747" cy="8020733"/>
          </a:xfrm>
        </p:grpSpPr>
        <p:grpSp>
          <p:nvGrpSpPr>
            <p:cNvPr id="225" name="Google Shape;225;p11"/>
            <p:cNvGrpSpPr/>
            <p:nvPr/>
          </p:nvGrpSpPr>
          <p:grpSpPr>
            <a:xfrm rot="10800000" flipH="1">
              <a:off x="-1148600" y="2970413"/>
              <a:ext cx="3424599" cy="3714533"/>
              <a:chOff x="-1148600" y="-1792987"/>
              <a:chExt cx="3424599" cy="3714533"/>
            </a:xfrm>
          </p:grpSpPr>
          <p:pic>
            <p:nvPicPr>
              <p:cNvPr id="226" name="Google Shape;226;p11"/>
              <p:cNvPicPr preferRelativeResize="0"/>
              <p:nvPr/>
            </p:nvPicPr>
            <p:blipFill rotWithShape="1">
              <a:blip r:embed="rId2">
                <a:alphaModFix amt="20000"/>
              </a:blip>
              <a:srcRect/>
              <a:stretch/>
            </p:blipFill>
            <p:spPr>
              <a:xfrm>
                <a:off x="-1148600" y="-234384"/>
                <a:ext cx="1421225" cy="1507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" name="Google Shape;227;p11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189399" y="-1792987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11"/>
              <p:cNvPicPr preferRelativeResize="0"/>
              <p:nvPr/>
            </p:nvPicPr>
            <p:blipFill>
              <a:blip r:embed="rId4">
                <a:alphaModFix amt="51000"/>
              </a:blip>
              <a:stretch>
                <a:fillRect/>
              </a:stretch>
            </p:blipFill>
            <p:spPr>
              <a:xfrm>
                <a:off x="-1148590" y="-292141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11"/>
              <p:cNvPicPr preferRelativeResize="0"/>
              <p:nvPr/>
            </p:nvPicPr>
            <p:blipFill rotWithShape="1">
              <a:blip r:embed="rId5">
                <a:alphaModFix amt="50000"/>
              </a:blip>
              <a:srcRect/>
              <a:stretch/>
            </p:blipFill>
            <p:spPr>
              <a:xfrm>
                <a:off x="-589712" y="893727"/>
                <a:ext cx="968818" cy="10278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11"/>
              <p:cNvPicPr preferRelativeResize="0"/>
              <p:nvPr/>
            </p:nvPicPr>
            <p:blipFill rotWithShape="1">
              <a:blip r:embed="rId6">
                <a:alphaModFix amt="51000"/>
              </a:blip>
              <a:srcRect/>
              <a:stretch/>
            </p:blipFill>
            <p:spPr>
              <a:xfrm>
                <a:off x="1075862" y="-194900"/>
                <a:ext cx="488574" cy="518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1" name="Google Shape;231;p11"/>
            <p:cNvGrpSpPr/>
            <p:nvPr/>
          </p:nvGrpSpPr>
          <p:grpSpPr>
            <a:xfrm rot="10800000" flipH="1">
              <a:off x="6709724" y="-1335788"/>
              <a:ext cx="3932423" cy="4306212"/>
              <a:chOff x="6709724" y="2264434"/>
              <a:chExt cx="3932423" cy="4306212"/>
            </a:xfrm>
          </p:grpSpPr>
          <p:pic>
            <p:nvPicPr>
              <p:cNvPr id="232" name="Google Shape;232;p11"/>
              <p:cNvPicPr preferRelativeResize="0"/>
              <p:nvPr/>
            </p:nvPicPr>
            <p:blipFill rotWithShape="1">
              <a:blip r:embed="rId5">
                <a:alphaModFix amt="20000"/>
              </a:blip>
              <a:srcRect/>
              <a:stretch/>
            </p:blipFill>
            <p:spPr>
              <a:xfrm>
                <a:off x="8428900" y="3150012"/>
                <a:ext cx="1374776" cy="1458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11"/>
              <p:cNvPicPr preferRelativeResize="0"/>
              <p:nvPr/>
            </p:nvPicPr>
            <p:blipFill>
              <a:blip r:embed="rId4">
                <a:alphaModFix amt="51000"/>
              </a:blip>
              <a:stretch>
                <a:fillRect/>
              </a:stretch>
            </p:blipFill>
            <p:spPr>
              <a:xfrm>
                <a:off x="8555547" y="2264434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11"/>
              <p:cNvPicPr preferRelativeResize="0"/>
              <p:nvPr/>
            </p:nvPicPr>
            <p:blipFill>
              <a:blip r:embed="rId4">
                <a:alphaModFix amt="51000"/>
              </a:blip>
              <a:stretch>
                <a:fillRect/>
              </a:stretch>
            </p:blipFill>
            <p:spPr>
              <a:xfrm>
                <a:off x="7385597" y="4356959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11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6709724" y="4207338"/>
                <a:ext cx="2086600" cy="2213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11"/>
              <p:cNvPicPr preferRelativeResize="0"/>
              <p:nvPr/>
            </p:nvPicPr>
            <p:blipFill rotWithShape="1">
              <a:blip r:embed="rId6">
                <a:alphaModFix amt="51000"/>
              </a:blip>
              <a:srcRect/>
              <a:stretch/>
            </p:blipFill>
            <p:spPr>
              <a:xfrm>
                <a:off x="8066057" y="3933679"/>
                <a:ext cx="725686" cy="769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37" name="Google Shape;237;p11"/>
          <p:cNvGrpSpPr/>
          <p:nvPr/>
        </p:nvGrpSpPr>
        <p:grpSpPr>
          <a:xfrm rot="10800000" flipH="1">
            <a:off x="189412" y="-106267"/>
            <a:ext cx="8728500" cy="4998227"/>
            <a:chOff x="189412" y="-2"/>
            <a:chExt cx="8728500" cy="4998227"/>
          </a:xfrm>
        </p:grpSpPr>
        <p:pic>
          <p:nvPicPr>
            <p:cNvPr id="238" name="Google Shape;238;p11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7680050" y="-2"/>
              <a:ext cx="385995" cy="409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1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8428912" y="292377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1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8796337" y="1209926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1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353525" y="4478123"/>
              <a:ext cx="386000" cy="40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1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189412" y="4105123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1"/>
            <p:cNvPicPr preferRelativeResize="0"/>
            <p:nvPr/>
          </p:nvPicPr>
          <p:blipFill rotWithShape="1">
            <a:blip r:embed="rId6">
              <a:alphaModFix amt="51000"/>
            </a:blip>
            <a:srcRect/>
            <a:stretch/>
          </p:blipFill>
          <p:spPr>
            <a:xfrm>
              <a:off x="6463937" y="4608502"/>
              <a:ext cx="245783" cy="2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1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6197437" y="4869248"/>
              <a:ext cx="121575" cy="128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630938"/>
            <a:ext cx="4261200" cy="11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6" name="Google Shape;246;p11"/>
          <p:cNvSpPr txBox="1">
            <a:spLocks noGrp="1"/>
          </p:cNvSpPr>
          <p:nvPr>
            <p:ph type="subTitle" idx="1"/>
          </p:nvPr>
        </p:nvSpPr>
        <p:spPr>
          <a:xfrm>
            <a:off x="715100" y="2799163"/>
            <a:ext cx="4261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7" name="Google Shape;247;p11"/>
          <p:cNvSpPr>
            <a:spLocks noGrp="1"/>
          </p:cNvSpPr>
          <p:nvPr>
            <p:ph type="pic" idx="2"/>
          </p:nvPr>
        </p:nvSpPr>
        <p:spPr>
          <a:xfrm>
            <a:off x="5157700" y="936150"/>
            <a:ext cx="3271200" cy="327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0" r:id="rId2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5SRSW6tddq1vs3HY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8"/>
          <p:cNvSpPr txBox="1">
            <a:spLocks noGrp="1"/>
          </p:cNvSpPr>
          <p:nvPr>
            <p:ph type="ctrTitle"/>
          </p:nvPr>
        </p:nvSpPr>
        <p:spPr>
          <a:xfrm>
            <a:off x="968593" y="772415"/>
            <a:ext cx="7206762" cy="21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 Analytics For Understanding Career Aspirations Of GENZ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6" name="Google Shape;556;p28"/>
          <p:cNvSpPr txBox="1">
            <a:spLocks noGrp="1"/>
          </p:cNvSpPr>
          <p:nvPr>
            <p:ph type="subTitle" idx="1"/>
          </p:nvPr>
        </p:nvSpPr>
        <p:spPr>
          <a:xfrm>
            <a:off x="4571974" y="3717146"/>
            <a:ext cx="382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Presented by: Shruti Tatkare</a:t>
            </a:r>
            <a:endParaRPr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761F8-D4B0-9E8E-B79F-CE3FE761F15C}"/>
              </a:ext>
            </a:extLst>
          </p:cNvPr>
          <p:cNvSpPr txBox="1"/>
          <p:nvPr/>
        </p:nvSpPr>
        <p:spPr>
          <a:xfrm>
            <a:off x="2181738" y="2926715"/>
            <a:ext cx="478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gtree" panose="020B0604020202020204" charset="0"/>
              </a:rPr>
              <a:t>KULTUREHIRE</a:t>
            </a:r>
            <a:r>
              <a:rPr lang="en" sz="2400" b="1" dirty="0">
                <a:solidFill>
                  <a:schemeClr val="dk2"/>
                </a:solidFill>
                <a:latin typeface="Figtree" panose="020B0604020202020204" charset="0"/>
              </a:rPr>
              <a:t> Virtual Internship</a:t>
            </a:r>
            <a:endParaRPr lang="en-IN" sz="2400" b="1" dirty="0">
              <a:latin typeface="Figtre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0"/>
      <p:bldP spid="556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617;p34">
            <a:extLst>
              <a:ext uri="{FF2B5EF4-FFF2-40B4-BE49-F238E27FC236}">
                <a16:creationId xmlns:a16="http://schemas.microsoft.com/office/drawing/2014/main" id="{BEFFC87D-171C-505E-3E2B-2C35B9C5919A}"/>
              </a:ext>
            </a:extLst>
          </p:cNvPr>
          <p:cNvSpPr txBox="1">
            <a:spLocks/>
          </p:cNvSpPr>
          <p:nvPr/>
        </p:nvSpPr>
        <p:spPr>
          <a:xfrm>
            <a:off x="42285" y="327362"/>
            <a:ext cx="8377506" cy="362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400" b="1" dirty="0"/>
              <a:t>📘 I. Insights for Learning &amp; Development Aspirations</a:t>
            </a:r>
          </a:p>
          <a:p>
            <a:endParaRPr lang="en-US" sz="800" b="1" dirty="0"/>
          </a:p>
          <a:p>
            <a:endParaRPr lang="en-US" sz="800" b="1" dirty="0"/>
          </a:p>
          <a:p>
            <a:pPr>
              <a:lnSpc>
                <a:spcPct val="150000"/>
              </a:lnSpc>
            </a:pPr>
            <a:r>
              <a:rPr lang="en-US" b="1" dirty="0"/>
              <a:t>1. Global Academic Ambitions &amp; Corporate Sponsorship Demand</a:t>
            </a:r>
            <a:endParaRPr lang="en-US" dirty="0"/>
          </a:p>
          <a:p>
            <a:pPr marL="627063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51.02% of Gen-Z respondents aspire for higher education abroad, with 21.65% expecting sponsorship.</a:t>
            </a:r>
          </a:p>
          <a:p>
            <a:pPr marL="627063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Indicates a trend toward continuous, international learning as a career accelerator.</a:t>
            </a:r>
          </a:p>
          <a:p>
            <a:pPr marL="627063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Suggests a shift in expectations — employers are seen as partners in education, not just work.</a:t>
            </a:r>
          </a:p>
          <a:p>
            <a:pPr>
              <a:lnSpc>
                <a:spcPct val="150000"/>
              </a:lnSpc>
            </a:pPr>
            <a:endParaRPr lang="en-US" sz="800" b="1" dirty="0"/>
          </a:p>
          <a:p>
            <a:pPr>
              <a:lnSpc>
                <a:spcPct val="150000"/>
              </a:lnSpc>
            </a:pPr>
            <a:r>
              <a:rPr lang="en-US" b="1" dirty="0"/>
              <a:t>2. Parental Influence is Paramount</a:t>
            </a:r>
            <a:endParaRPr lang="en-US" dirty="0"/>
          </a:p>
          <a:p>
            <a:pPr marL="627063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Parents are the top influencing factor, well ahead of visionaries, influencers, and peers.</a:t>
            </a:r>
          </a:p>
          <a:p>
            <a:pPr marL="627063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Reveals a culturally rooted decision-making ecosystem where family plays a gatekeeping role.</a:t>
            </a:r>
          </a:p>
          <a:p>
            <a:pPr marL="627063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Highlights that personal decisions like career path, location, and employer choice are often collectively influenced.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3. Career Commitment is Conditional</a:t>
            </a:r>
            <a:endParaRPr lang="en-US" dirty="0"/>
          </a:p>
          <a:p>
            <a:pPr marL="627063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Only 37% express willingness to work in a company for 3 years; 59% say it depends.</a:t>
            </a:r>
          </a:p>
          <a:p>
            <a:pPr marL="627063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Indicates a fluid mindset toward long-term employment, driven by growth, learning, and workplace experience.</a:t>
            </a:r>
          </a:p>
          <a:p>
            <a:pPr marL="627063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Loyalty is no longer implicit — it's earned through value alignment and opportunities.</a:t>
            </a:r>
          </a:p>
          <a:p>
            <a:pPr marL="627063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400" dirty="0"/>
          </a:p>
        </p:txBody>
      </p:sp>
      <p:pic>
        <p:nvPicPr>
          <p:cNvPr id="4100" name="Picture 4" descr="Download Free Learning Development Icons in PNG &amp; SVG">
            <a:extLst>
              <a:ext uri="{FF2B5EF4-FFF2-40B4-BE49-F238E27FC236}">
                <a16:creationId xmlns:a16="http://schemas.microsoft.com/office/drawing/2014/main" id="{B5CDB1FF-1B55-BDB8-5780-2B3AEA0D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46" y="743919"/>
            <a:ext cx="4356869" cy="435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2C90C-CB61-C44B-C874-4AD9D7FF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53" y="311911"/>
            <a:ext cx="3383495" cy="2259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28D55-8522-8A3A-A0C3-37512430B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628" y="376917"/>
            <a:ext cx="5025660" cy="2194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3074C-E5C6-DBB4-C2E6-F92B5D753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26" y="2741263"/>
            <a:ext cx="6248348" cy="20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17;p34">
            <a:extLst>
              <a:ext uri="{FF2B5EF4-FFF2-40B4-BE49-F238E27FC236}">
                <a16:creationId xmlns:a16="http://schemas.microsoft.com/office/drawing/2014/main" id="{20DA7F5C-EBA1-EB2C-52E2-73FFD594D9F8}"/>
              </a:ext>
            </a:extLst>
          </p:cNvPr>
          <p:cNvSpPr txBox="1">
            <a:spLocks/>
          </p:cNvSpPr>
          <p:nvPr/>
        </p:nvSpPr>
        <p:spPr>
          <a:xfrm>
            <a:off x="298009" y="304116"/>
            <a:ext cx="8377506" cy="450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400" b="1" dirty="0"/>
              <a:t>📘 I. Insights for Learning &amp; Development Aspirations</a:t>
            </a:r>
          </a:p>
          <a:p>
            <a:endParaRPr lang="en-US" sz="800" b="1" dirty="0"/>
          </a:p>
          <a:p>
            <a:pPr marL="627063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" b="1" dirty="0"/>
          </a:p>
          <a:p>
            <a:pPr>
              <a:lnSpc>
                <a:spcPct val="150000"/>
              </a:lnSpc>
            </a:pPr>
            <a:r>
              <a:rPr lang="en-US" b="1" dirty="0"/>
              <a:t>4. Expected Salary Trends Reveal Value-Awareness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Majority expect ₹31k–40k monthly starting salary; rises to ₹50k–100k within 3 years and ₹71k–150k after 5 years.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Reflects high financial ambition and awareness of market benchmarks.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Suggests early-career compensation is a key decision filter, and salary growth expectations are steep.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" dirty="0"/>
          </a:p>
          <a:p>
            <a:pPr>
              <a:lnSpc>
                <a:spcPct val="150000"/>
              </a:lnSpc>
            </a:pPr>
            <a:r>
              <a:rPr lang="en-US" b="1" dirty="0"/>
              <a:t>5. Learning Preferences Emphasize Autonomy &amp; Collaboration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Top learning formats: Expert-Led, Self paced, and Trial &amp; error.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Suggests Gen-Z seeks dynamic, participatory, and expert-driven learning — not passive formats.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Indicates an evolution away from rigid classroom-style L&amp;D toward experiential learning ecosystems.</a:t>
            </a:r>
          </a:p>
        </p:txBody>
      </p:sp>
      <p:pic>
        <p:nvPicPr>
          <p:cNvPr id="9" name="Picture 4" descr="Download Free Learning Development Icons in PNG &amp; SVG">
            <a:extLst>
              <a:ext uri="{FF2B5EF4-FFF2-40B4-BE49-F238E27FC236}">
                <a16:creationId xmlns:a16="http://schemas.microsoft.com/office/drawing/2014/main" id="{9D364D1A-6443-0705-5BD9-481197DD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46" y="743919"/>
            <a:ext cx="4356869" cy="435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B2832-A094-4361-1844-6C323C92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1B7B71-DC99-938F-E608-41617C7B32ED}"/>
              </a:ext>
            </a:extLst>
          </p:cNvPr>
          <p:cNvSpPr txBox="1"/>
          <p:nvPr/>
        </p:nvSpPr>
        <p:spPr>
          <a:xfrm>
            <a:off x="234412" y="334308"/>
            <a:ext cx="601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50000"/>
                  </a:schemeClr>
                </a:solidFill>
                <a:latin typeface="Figtree" panose="020B0604020202020204" charset="0"/>
              </a:rPr>
              <a:t>Work Environment &amp; Managerial Expectations</a:t>
            </a:r>
            <a:endParaRPr lang="en-IN" sz="1600" u="sng" dirty="0">
              <a:solidFill>
                <a:schemeClr val="tx2">
                  <a:lumMod val="50000"/>
                </a:schemeClr>
              </a:solidFill>
              <a:latin typeface="Figtre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B0D20-6E5E-CE04-A34F-187438A2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12" y="1235178"/>
            <a:ext cx="4766555" cy="332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F80E1-4AEE-364C-67A7-985C74F6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32" y="1235178"/>
            <a:ext cx="3286569" cy="33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1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7;p34">
            <a:extLst>
              <a:ext uri="{FF2B5EF4-FFF2-40B4-BE49-F238E27FC236}">
                <a16:creationId xmlns:a16="http://schemas.microsoft.com/office/drawing/2014/main" id="{1A02B5F0-B8E1-20DE-C544-F84244E4BF24}"/>
              </a:ext>
            </a:extLst>
          </p:cNvPr>
          <p:cNvSpPr txBox="1">
            <a:spLocks/>
          </p:cNvSpPr>
          <p:nvPr/>
        </p:nvSpPr>
        <p:spPr>
          <a:xfrm>
            <a:off x="282510" y="321570"/>
            <a:ext cx="8377506" cy="450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04800">
              <a:buClr>
                <a:schemeClr val="dk1"/>
              </a:buClr>
              <a:buSzPts val="1400"/>
              <a:buFont typeface="Fira Sans"/>
              <a:buNone/>
              <a:defRPr b="1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9pPr>
          </a:lstStyle>
          <a:p>
            <a:r>
              <a:rPr lang="en-US" dirty="0"/>
              <a:t>📙 II. Insights for Work Environment &amp; Managerial Expectations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1200" dirty="0"/>
              <a:t>1. Pushy-but-Rewarding Culture is Favored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Over 54% prefer employers who challenge and reward rather than those who merely enable.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Indicates a performance-oriented culture preference, provided rewards are tangible and visible.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Reflects a desire to be part of high-expectation environments with clear pathways to success.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dirty="0"/>
          </a:p>
          <a:p>
            <a:pPr>
              <a:lnSpc>
                <a:spcPct val="150000"/>
              </a:lnSpc>
            </a:pPr>
            <a:r>
              <a:rPr lang="en-US" sz="1200" dirty="0"/>
              <a:t>2. Hybrid is the New Norm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47.76% prefer hybrid work, followed by 27.84% opting for flexible setups.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Shows workplace flexibility is non-negotiable for Gen-Z, while pure WFO or remote models are declining.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Reflects demand for autonomy, mobility, and collaboration, all in balance.</a:t>
            </a:r>
          </a:p>
        </p:txBody>
      </p:sp>
      <p:pic>
        <p:nvPicPr>
          <p:cNvPr id="6146" name="Picture 2" descr="Work Environment Illustrations - Free Download in SVG, PNG">
            <a:extLst>
              <a:ext uri="{FF2B5EF4-FFF2-40B4-BE49-F238E27FC236}">
                <a16:creationId xmlns:a16="http://schemas.microsoft.com/office/drawing/2014/main" id="{37031DE2-3562-7786-D3DB-488E52A85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224" y="263471"/>
            <a:ext cx="8025458" cy="53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00E29-6BFD-96CB-69EE-0E48B1E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905" y="354013"/>
            <a:ext cx="2844178" cy="2787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524885-D882-0136-9F13-B7CCA3BC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10" y="3278717"/>
            <a:ext cx="5835979" cy="1669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76676-18CA-EC3E-5709-A0B11C531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9" y="354013"/>
            <a:ext cx="4456598" cy="27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9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ork Environment Illustrations - Free Download in SVG, PNG">
            <a:extLst>
              <a:ext uri="{FF2B5EF4-FFF2-40B4-BE49-F238E27FC236}">
                <a16:creationId xmlns:a16="http://schemas.microsoft.com/office/drawing/2014/main" id="{76B97B73-B51F-EEA9-466B-FD02D893E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98" y="170481"/>
            <a:ext cx="8025458" cy="53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17;p34">
            <a:extLst>
              <a:ext uri="{FF2B5EF4-FFF2-40B4-BE49-F238E27FC236}">
                <a16:creationId xmlns:a16="http://schemas.microsoft.com/office/drawing/2014/main" id="{CB2719A8-9E37-D584-65FD-E7060722652C}"/>
              </a:ext>
            </a:extLst>
          </p:cNvPr>
          <p:cNvSpPr txBox="1">
            <a:spLocks/>
          </p:cNvSpPr>
          <p:nvPr/>
        </p:nvSpPr>
        <p:spPr>
          <a:xfrm>
            <a:off x="259262" y="472660"/>
            <a:ext cx="8377506" cy="450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04800">
              <a:buClr>
                <a:schemeClr val="dk1"/>
              </a:buClr>
              <a:buSzPts val="1400"/>
              <a:buFont typeface="Fira Sans"/>
              <a:buNone/>
              <a:defRPr b="1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9pPr>
          </a:lstStyle>
          <a:p>
            <a:r>
              <a:rPr lang="en-US" dirty="0"/>
              <a:t>📙 II. Insights for Work Environment &amp; Managerial Expectations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1200" dirty="0"/>
              <a:t>3. Work-Life Balance is Defined by Regular Recharge Cycles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Majority expect breaks every 2–3 months.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Gen-Z redefines work-life balance as planned decompression, not just leave policies.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Indicates burnout prevention is preemptive, not reactive.</a:t>
            </a:r>
          </a:p>
          <a:p>
            <a:pPr>
              <a:lnSpc>
                <a:spcPct val="150000"/>
              </a:lnSpc>
            </a:pPr>
            <a:endParaRPr lang="en-US" sz="1200" b="0" dirty="0"/>
          </a:p>
          <a:p>
            <a:pPr>
              <a:lnSpc>
                <a:spcPct val="150000"/>
              </a:lnSpc>
            </a:pPr>
            <a:r>
              <a:rPr lang="en-US" sz="1200" dirty="0"/>
              <a:t>4. Preferred Manager Archetype: Supportive with Expectations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Top choice: "Sets clear expectations and helps achieve" (46,278 responses).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Coaching-style leadership is preferred over performance-pressure or laissez-faire approaches.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Suggests Gen-Z seeks clarity, support, and constructive feedback from management.</a:t>
            </a:r>
          </a:p>
          <a:p>
            <a:pPr>
              <a:lnSpc>
                <a:spcPct val="150000"/>
              </a:lnSpc>
            </a:pPr>
            <a:endParaRPr lang="en-US" sz="1200" b="0" dirty="0"/>
          </a:p>
          <a:p>
            <a:pPr>
              <a:lnSpc>
                <a:spcPct val="150000"/>
              </a:lnSpc>
            </a:pPr>
            <a:r>
              <a:rPr lang="en-US" sz="1200" dirty="0"/>
              <a:t>5. Team Collaboration Over Isolation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Highest preference is for teams of 2–3 or 5–6 people.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Reveals a preference for small, agile, collaborative teams.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Suggests that workplace design, project structures, and tools should enable cohesion and dialogue.</a:t>
            </a:r>
          </a:p>
          <a:p>
            <a:pPr marL="152400" indent="0">
              <a:lnSpc>
                <a:spcPct val="150000"/>
              </a:lnSpc>
            </a:pPr>
            <a:endParaRPr lang="en-US" sz="1200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13C371-5E20-F8C4-B977-431DD59FA8B3}"/>
              </a:ext>
            </a:extLst>
          </p:cNvPr>
          <p:cNvSpPr txBox="1"/>
          <p:nvPr/>
        </p:nvSpPr>
        <p:spPr>
          <a:xfrm>
            <a:off x="234413" y="326559"/>
            <a:ext cx="601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>
                <a:solidFill>
                  <a:schemeClr val="tx2">
                    <a:lumMod val="50000"/>
                  </a:schemeClr>
                </a:solidFill>
                <a:latin typeface="Figtree" panose="020B0604020202020204" charset="0"/>
              </a:rPr>
              <a:t>Mission Alignment &amp; Social Impact Aspirations</a:t>
            </a:r>
            <a:endParaRPr lang="en-IN" sz="1600" u="sng" dirty="0">
              <a:solidFill>
                <a:schemeClr val="tx2">
                  <a:lumMod val="50000"/>
                </a:schemeClr>
              </a:solidFill>
              <a:latin typeface="Figtre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2E38E-5424-2D2F-84BF-8B9EE9F2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9" y="1337657"/>
            <a:ext cx="3527702" cy="3479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A450FD-F426-549E-004B-B6688234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958" y="1337658"/>
            <a:ext cx="3589955" cy="347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3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7;p34">
            <a:extLst>
              <a:ext uri="{FF2B5EF4-FFF2-40B4-BE49-F238E27FC236}">
                <a16:creationId xmlns:a16="http://schemas.microsoft.com/office/drawing/2014/main" id="{736F9D7F-3212-E6A4-271B-34AA03C2910F}"/>
              </a:ext>
            </a:extLst>
          </p:cNvPr>
          <p:cNvSpPr txBox="1">
            <a:spLocks/>
          </p:cNvSpPr>
          <p:nvPr/>
        </p:nvSpPr>
        <p:spPr>
          <a:xfrm>
            <a:off x="383247" y="519155"/>
            <a:ext cx="8377506" cy="450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04800">
              <a:buClr>
                <a:schemeClr val="dk1"/>
              </a:buClr>
              <a:buSzPts val="1400"/>
              <a:buFont typeface="Fira Sans"/>
              <a:buNone/>
              <a:defRPr b="1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9pPr>
          </a:lstStyle>
          <a:p>
            <a:r>
              <a:rPr lang="fr-FR" dirty="0"/>
              <a:t>🌍 III. Mission Alignment &amp; Social Impact Aspirations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1200" dirty="0"/>
              <a:t>1. Purpose-Driven Workplaces Are a Priority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72.18% would not work for a company without a clear mission.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Suggests corporate purpose and clarity are core to employer attractiveness.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Highlights Gen-Z’s deep alignment with societal contribution and values.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2. High Rejection Rate of Misaligned Missions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79.94% will not work for companies whose mission doesn’t align with their personal values.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Indicates the rise of value-based career decision-making, beyond compensation and roles.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Suggests that internal culture must mirror public values to avoid perception gaps.</a:t>
            </a:r>
          </a:p>
          <a:p>
            <a:pPr marL="152400" indent="0">
              <a:lnSpc>
                <a:spcPct val="150000"/>
              </a:lnSpc>
            </a:pPr>
            <a:endParaRPr lang="en-US" sz="1200" b="0" dirty="0"/>
          </a:p>
        </p:txBody>
      </p:sp>
      <p:pic>
        <p:nvPicPr>
          <p:cNvPr id="8194" name="Picture 2" descr="Policy Guide on Social Impact Measurement for the Social and Solidarity  Economy | OECD">
            <a:extLst>
              <a:ext uri="{FF2B5EF4-FFF2-40B4-BE49-F238E27FC236}">
                <a16:creationId xmlns:a16="http://schemas.microsoft.com/office/drawing/2014/main" id="{50E2E21A-D9C5-9B3B-616F-43AA869C0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6" b="95808" l="10000" r="90000">
                        <a14:foregroundMark x1="30800" y1="18832" x2="29200" y2="43711"/>
                        <a14:foregroundMark x1="29200" y1="43711" x2="31250" y2="51959"/>
                        <a14:foregroundMark x1="31700" y1="16564" x2="36100" y2="26667"/>
                        <a14:foregroundMark x1="31500" y1="15189" x2="31500" y2="15189"/>
                        <a14:foregroundMark x1="31150" y1="15052" x2="32350" y2="17595"/>
                        <a14:foregroundMark x1="67950" y1="22612" x2="68650" y2="24261"/>
                        <a14:foregroundMark x1="73650" y1="21237" x2="67100" y2="37045"/>
                        <a14:foregroundMark x1="66100" y1="30584" x2="74900" y2="18351"/>
                        <a14:foregroundMark x1="65450" y1="31340" x2="69950" y2="25017"/>
                        <a14:foregroundMark x1="75450" y1="18832" x2="74900" y2="37045"/>
                        <a14:foregroundMark x1="75550" y1="17938" x2="73850" y2="42543"/>
                        <a14:foregroundMark x1="73850" y1="42543" x2="71150" y2="53608"/>
                        <a14:foregroundMark x1="74350" y1="19450" x2="66450" y2="27354"/>
                        <a14:foregroundMark x1="66450" y1="27354" x2="62700" y2="35533"/>
                        <a14:foregroundMark x1="62700" y1="35533" x2="62150" y2="38282"/>
                        <a14:foregroundMark x1="74650" y1="53196" x2="85600" y2="40550"/>
                        <a14:foregroundMark x1="15800" y1="92646" x2="30450" y2="92371"/>
                        <a14:foregroundMark x1="30450" y1="92371" x2="33100" y2="80275"/>
                        <a14:foregroundMark x1="33100" y1="80275" x2="33100" y2="78969"/>
                        <a14:foregroundMark x1="33250" y1="89347" x2="29200" y2="93127"/>
                        <a14:foregroundMark x1="32450" y1="94021" x2="33450" y2="94021"/>
                        <a14:foregroundMark x1="23150" y1="95808" x2="23150" y2="95808"/>
                        <a14:foregroundMark x1="19400" y1="58900" x2="19400" y2="58900"/>
                        <a14:foregroundMark x1="18550" y1="61306" x2="17550" y2="68866"/>
                        <a14:foregroundMark x1="18000" y1="62062" x2="18000" y2="62062"/>
                        <a14:foregroundMark x1="18650" y1="59931" x2="17550" y2="65567"/>
                        <a14:foregroundMark x1="18900" y1="59381" x2="18900" y2="59381"/>
                        <a14:foregroundMark x1="29200" y1="26529" x2="29200" y2="26529"/>
                        <a14:foregroundMark x1="27850" y1="38900" x2="27850" y2="38900"/>
                        <a14:foregroundMark x1="27950" y1="43849" x2="27950" y2="43849"/>
                        <a14:foregroundMark x1="27550" y1="44880" x2="27550" y2="44880"/>
                        <a14:foregroundMark x1="27550" y1="45636" x2="27550" y2="45636"/>
                        <a14:foregroundMark x1="27400" y1="45636" x2="27400" y2="45636"/>
                        <a14:foregroundMark x1="29300" y1="21993" x2="29300" y2="21993"/>
                        <a14:foregroundMark x1="74550" y1="39656" x2="74550" y2="39656"/>
                        <a14:foregroundMark x1="74550" y1="42337" x2="74550" y2="42337"/>
                        <a14:foregroundMark x1="48450" y1="55876" x2="48800" y2="68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489" y="123986"/>
            <a:ext cx="70707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0310A1-F4EF-303E-E5F8-B0187CAE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45" y="410703"/>
            <a:ext cx="2681206" cy="2045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9106B-6BA1-306D-8D21-52D368D5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227" y="2479985"/>
            <a:ext cx="5121172" cy="23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3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"/>
          <p:cNvSpPr txBox="1">
            <a:spLocks noGrp="1"/>
          </p:cNvSpPr>
          <p:nvPr>
            <p:ph type="subTitle" idx="1"/>
          </p:nvPr>
        </p:nvSpPr>
        <p:spPr>
          <a:xfrm>
            <a:off x="992040" y="1150342"/>
            <a:ext cx="3079028" cy="317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sz="1400" dirty="0"/>
              <a:t>Project Overview</a:t>
            </a:r>
            <a:br>
              <a:rPr lang="en-IN" sz="1400" dirty="0"/>
            </a:br>
            <a:endParaRPr sz="1400" dirty="0"/>
          </a:p>
        </p:txBody>
      </p:sp>
      <p:sp>
        <p:nvSpPr>
          <p:cNvPr id="572" name="Google Shape;572;p30"/>
          <p:cNvSpPr txBox="1">
            <a:spLocks noGrp="1"/>
          </p:cNvSpPr>
          <p:nvPr>
            <p:ph type="title"/>
          </p:nvPr>
        </p:nvSpPr>
        <p:spPr>
          <a:xfrm>
            <a:off x="0" y="2411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573" name="Google Shape;573;p30"/>
          <p:cNvSpPr txBox="1">
            <a:spLocks noGrp="1"/>
          </p:cNvSpPr>
          <p:nvPr>
            <p:ph type="title" idx="2"/>
          </p:nvPr>
        </p:nvSpPr>
        <p:spPr>
          <a:xfrm>
            <a:off x="535262" y="1118802"/>
            <a:ext cx="456776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01</a:t>
            </a:r>
            <a:endParaRPr sz="1600" dirty="0"/>
          </a:p>
        </p:txBody>
      </p:sp>
      <p:sp>
        <p:nvSpPr>
          <p:cNvPr id="574" name="Google Shape;574;p30"/>
          <p:cNvSpPr txBox="1">
            <a:spLocks noGrp="1"/>
          </p:cNvSpPr>
          <p:nvPr>
            <p:ph type="title" idx="3"/>
          </p:nvPr>
        </p:nvSpPr>
        <p:spPr>
          <a:xfrm>
            <a:off x="535262" y="2532857"/>
            <a:ext cx="456776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04</a:t>
            </a:r>
            <a:endParaRPr sz="1600" dirty="0"/>
          </a:p>
        </p:txBody>
      </p:sp>
      <p:sp>
        <p:nvSpPr>
          <p:cNvPr id="575" name="Google Shape;575;p30"/>
          <p:cNvSpPr txBox="1">
            <a:spLocks noGrp="1"/>
          </p:cNvSpPr>
          <p:nvPr>
            <p:ph type="title" idx="4"/>
          </p:nvPr>
        </p:nvSpPr>
        <p:spPr>
          <a:xfrm>
            <a:off x="535262" y="1605543"/>
            <a:ext cx="456776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02</a:t>
            </a:r>
            <a:endParaRPr sz="1600" dirty="0"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 idx="5"/>
          </p:nvPr>
        </p:nvSpPr>
        <p:spPr>
          <a:xfrm>
            <a:off x="535262" y="3008821"/>
            <a:ext cx="456776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05</a:t>
            </a:r>
            <a:endParaRPr sz="1600" dirty="0"/>
          </a:p>
        </p:txBody>
      </p:sp>
      <p:sp>
        <p:nvSpPr>
          <p:cNvPr id="577" name="Google Shape;577;p30"/>
          <p:cNvSpPr txBox="1">
            <a:spLocks noGrp="1"/>
          </p:cNvSpPr>
          <p:nvPr>
            <p:ph type="title" idx="6"/>
          </p:nvPr>
        </p:nvSpPr>
        <p:spPr>
          <a:xfrm>
            <a:off x="535262" y="2060443"/>
            <a:ext cx="456776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03</a:t>
            </a:r>
            <a:endParaRPr sz="1600" dirty="0"/>
          </a:p>
        </p:txBody>
      </p:sp>
      <p:sp>
        <p:nvSpPr>
          <p:cNvPr id="578" name="Google Shape;578;p30"/>
          <p:cNvSpPr txBox="1">
            <a:spLocks noGrp="1"/>
          </p:cNvSpPr>
          <p:nvPr>
            <p:ph type="title" idx="7"/>
          </p:nvPr>
        </p:nvSpPr>
        <p:spPr>
          <a:xfrm>
            <a:off x="535262" y="3483931"/>
            <a:ext cx="456776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06</a:t>
            </a:r>
            <a:endParaRPr sz="1600" dirty="0"/>
          </a:p>
        </p:txBody>
      </p:sp>
      <p:sp>
        <p:nvSpPr>
          <p:cNvPr id="579" name="Google Shape;579;p30"/>
          <p:cNvSpPr txBox="1">
            <a:spLocks noGrp="1"/>
          </p:cNvSpPr>
          <p:nvPr>
            <p:ph type="subTitle" idx="8"/>
          </p:nvPr>
        </p:nvSpPr>
        <p:spPr>
          <a:xfrm>
            <a:off x="992040" y="1618128"/>
            <a:ext cx="3079028" cy="317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/>
            <a:r>
              <a:rPr lang="en-IN" sz="1400" dirty="0"/>
              <a:t>Methodology</a:t>
            </a:r>
            <a:br>
              <a:rPr lang="en-IN" sz="1400" dirty="0"/>
            </a:br>
            <a:endParaRPr lang="en-IN" sz="1400" dirty="0"/>
          </a:p>
        </p:txBody>
      </p:sp>
      <p:sp>
        <p:nvSpPr>
          <p:cNvPr id="580" name="Google Shape;580;p30"/>
          <p:cNvSpPr txBox="1">
            <a:spLocks noGrp="1"/>
          </p:cNvSpPr>
          <p:nvPr>
            <p:ph type="subTitle" idx="9"/>
          </p:nvPr>
        </p:nvSpPr>
        <p:spPr>
          <a:xfrm>
            <a:off x="992040" y="2082116"/>
            <a:ext cx="4174403" cy="317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/>
            <a:r>
              <a:rPr lang="en-IN" sz="1400" dirty="0"/>
              <a:t>Task 1: Problem Statement Documentation</a:t>
            </a:r>
          </a:p>
        </p:txBody>
      </p:sp>
      <p:sp>
        <p:nvSpPr>
          <p:cNvPr id="581" name="Google Shape;581;p30"/>
          <p:cNvSpPr txBox="1">
            <a:spLocks noGrp="1"/>
          </p:cNvSpPr>
          <p:nvPr>
            <p:ph type="subTitle" idx="13"/>
          </p:nvPr>
        </p:nvSpPr>
        <p:spPr>
          <a:xfrm>
            <a:off x="992040" y="2552157"/>
            <a:ext cx="3079028" cy="317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/>
            <a:r>
              <a:rPr lang="en-IN" sz="1400" dirty="0"/>
              <a:t>Task 2: Data Collection</a:t>
            </a:r>
          </a:p>
        </p:txBody>
      </p:sp>
      <p:sp>
        <p:nvSpPr>
          <p:cNvPr id="582" name="Google Shape;582;p30"/>
          <p:cNvSpPr txBox="1">
            <a:spLocks noGrp="1"/>
          </p:cNvSpPr>
          <p:nvPr>
            <p:ph type="subTitle" idx="14"/>
          </p:nvPr>
        </p:nvSpPr>
        <p:spPr>
          <a:xfrm>
            <a:off x="992040" y="3022198"/>
            <a:ext cx="3850617" cy="317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/>
            <a:r>
              <a:rPr lang="en-IN" sz="1400" dirty="0"/>
              <a:t>Task 3: Data Cleaning &amp; Standardization</a:t>
            </a:r>
          </a:p>
        </p:txBody>
      </p:sp>
      <p:sp>
        <p:nvSpPr>
          <p:cNvPr id="583" name="Google Shape;583;p30"/>
          <p:cNvSpPr txBox="1">
            <a:spLocks noGrp="1"/>
          </p:cNvSpPr>
          <p:nvPr>
            <p:ph type="subTitle" idx="15"/>
          </p:nvPr>
        </p:nvSpPr>
        <p:spPr>
          <a:xfrm>
            <a:off x="992040" y="3492239"/>
            <a:ext cx="3951800" cy="317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/>
            <a:r>
              <a:rPr lang="en-IN" sz="1400" dirty="0"/>
              <a:t>Task 4: Exploratory Data Analysis (Excel)</a:t>
            </a:r>
          </a:p>
        </p:txBody>
      </p:sp>
      <p:sp>
        <p:nvSpPr>
          <p:cNvPr id="6" name="Google Shape;579;p30">
            <a:extLst>
              <a:ext uri="{FF2B5EF4-FFF2-40B4-BE49-F238E27FC236}">
                <a16:creationId xmlns:a16="http://schemas.microsoft.com/office/drawing/2014/main" id="{27585E39-D3CC-6CC5-0E2A-1EDBF7A19FF8}"/>
              </a:ext>
            </a:extLst>
          </p:cNvPr>
          <p:cNvSpPr txBox="1">
            <a:spLocks/>
          </p:cNvSpPr>
          <p:nvPr/>
        </p:nvSpPr>
        <p:spPr>
          <a:xfrm>
            <a:off x="992040" y="3956486"/>
            <a:ext cx="3079028" cy="31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/>
            <a:r>
              <a:rPr lang="en-IN" sz="1400" dirty="0"/>
              <a:t>Task 5: Data Analysis using SQL</a:t>
            </a:r>
          </a:p>
        </p:txBody>
      </p:sp>
      <p:sp>
        <p:nvSpPr>
          <p:cNvPr id="7" name="Google Shape;580;p30">
            <a:extLst>
              <a:ext uri="{FF2B5EF4-FFF2-40B4-BE49-F238E27FC236}">
                <a16:creationId xmlns:a16="http://schemas.microsoft.com/office/drawing/2014/main" id="{81B173E8-9145-BFC9-BA0A-38E8132B6F3D}"/>
              </a:ext>
            </a:extLst>
          </p:cNvPr>
          <p:cNvSpPr txBox="1">
            <a:spLocks/>
          </p:cNvSpPr>
          <p:nvPr/>
        </p:nvSpPr>
        <p:spPr>
          <a:xfrm>
            <a:off x="992039" y="4420733"/>
            <a:ext cx="4174403" cy="31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/>
            <a:r>
              <a:rPr lang="en-IN" sz="1400" dirty="0"/>
              <a:t>Task 6: </a:t>
            </a:r>
            <a:r>
              <a:rPr lang="en-US" sz="1400" dirty="0"/>
              <a:t>Data Visualization using Power BI/Excel</a:t>
            </a:r>
            <a:endParaRPr lang="en-IN" sz="1400" dirty="0"/>
          </a:p>
        </p:txBody>
      </p:sp>
      <p:sp>
        <p:nvSpPr>
          <p:cNvPr id="8" name="Google Shape;581;p30">
            <a:extLst>
              <a:ext uri="{FF2B5EF4-FFF2-40B4-BE49-F238E27FC236}">
                <a16:creationId xmlns:a16="http://schemas.microsoft.com/office/drawing/2014/main" id="{62B98D79-C57D-A739-A1B2-E388E6A4AF16}"/>
              </a:ext>
            </a:extLst>
          </p:cNvPr>
          <p:cNvSpPr txBox="1">
            <a:spLocks/>
          </p:cNvSpPr>
          <p:nvPr/>
        </p:nvSpPr>
        <p:spPr>
          <a:xfrm>
            <a:off x="6003236" y="1119695"/>
            <a:ext cx="3079028" cy="31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/>
            <a:r>
              <a:rPr lang="en-IN" sz="1400" dirty="0">
                <a:sym typeface="Arial"/>
              </a:rPr>
              <a:t>Strategic Recommendations</a:t>
            </a:r>
            <a:endParaRPr lang="en-IN" sz="1400" dirty="0"/>
          </a:p>
        </p:txBody>
      </p:sp>
      <p:sp>
        <p:nvSpPr>
          <p:cNvPr id="9" name="Google Shape;582;p30">
            <a:extLst>
              <a:ext uri="{FF2B5EF4-FFF2-40B4-BE49-F238E27FC236}">
                <a16:creationId xmlns:a16="http://schemas.microsoft.com/office/drawing/2014/main" id="{626AE17D-AF09-1865-ADA9-FEF95ED85204}"/>
              </a:ext>
            </a:extLst>
          </p:cNvPr>
          <p:cNvSpPr txBox="1">
            <a:spLocks/>
          </p:cNvSpPr>
          <p:nvPr/>
        </p:nvSpPr>
        <p:spPr>
          <a:xfrm>
            <a:off x="6003236" y="3961825"/>
            <a:ext cx="3850617" cy="31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/>
            <a:r>
              <a:rPr lang="en-IN" sz="1400" dirty="0"/>
              <a:t>Appendix</a:t>
            </a:r>
          </a:p>
        </p:txBody>
      </p:sp>
      <p:sp>
        <p:nvSpPr>
          <p:cNvPr id="10" name="Google Shape;583;p30">
            <a:extLst>
              <a:ext uri="{FF2B5EF4-FFF2-40B4-BE49-F238E27FC236}">
                <a16:creationId xmlns:a16="http://schemas.microsoft.com/office/drawing/2014/main" id="{39451BDB-DC6C-BD6B-A6AD-CCA1332E592C}"/>
              </a:ext>
            </a:extLst>
          </p:cNvPr>
          <p:cNvSpPr txBox="1">
            <a:spLocks/>
          </p:cNvSpPr>
          <p:nvPr/>
        </p:nvSpPr>
        <p:spPr>
          <a:xfrm>
            <a:off x="6003236" y="2571750"/>
            <a:ext cx="3951800" cy="31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>
              <a:buSzPts val="5000"/>
            </a:pPr>
            <a:r>
              <a:rPr lang="en-US" sz="1400" dirty="0"/>
              <a:t>Ratings for Infosys</a:t>
            </a:r>
            <a:endParaRPr lang="en-US" sz="1400" dirty="0">
              <a:sym typeface="Arial"/>
            </a:endParaRPr>
          </a:p>
        </p:txBody>
      </p:sp>
      <p:sp>
        <p:nvSpPr>
          <p:cNvPr id="11" name="Google Shape;583;p30">
            <a:extLst>
              <a:ext uri="{FF2B5EF4-FFF2-40B4-BE49-F238E27FC236}">
                <a16:creationId xmlns:a16="http://schemas.microsoft.com/office/drawing/2014/main" id="{36B09245-CDEE-05B8-503F-46511A0F6661}"/>
              </a:ext>
            </a:extLst>
          </p:cNvPr>
          <p:cNvSpPr txBox="1">
            <a:spLocks/>
          </p:cNvSpPr>
          <p:nvPr/>
        </p:nvSpPr>
        <p:spPr>
          <a:xfrm>
            <a:off x="6003236" y="3022198"/>
            <a:ext cx="3140764" cy="31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/>
            <a:r>
              <a:rPr lang="en-IN" sz="1400" dirty="0"/>
              <a:t>Insights</a:t>
            </a:r>
          </a:p>
        </p:txBody>
      </p:sp>
      <p:sp>
        <p:nvSpPr>
          <p:cNvPr id="12" name="Google Shape;583;p30">
            <a:extLst>
              <a:ext uri="{FF2B5EF4-FFF2-40B4-BE49-F238E27FC236}">
                <a16:creationId xmlns:a16="http://schemas.microsoft.com/office/drawing/2014/main" id="{01629820-915B-F813-9859-799ECFCBDC9A}"/>
              </a:ext>
            </a:extLst>
          </p:cNvPr>
          <p:cNvSpPr txBox="1">
            <a:spLocks/>
          </p:cNvSpPr>
          <p:nvPr/>
        </p:nvSpPr>
        <p:spPr>
          <a:xfrm>
            <a:off x="6003236" y="1759507"/>
            <a:ext cx="2751151" cy="31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/>
            <a:r>
              <a:rPr lang="en-US" sz="1400" dirty="0"/>
              <a:t>Applying Gen-Z Workforce Insights to Infosys</a:t>
            </a:r>
            <a:endParaRPr lang="en-IN" sz="1400" dirty="0"/>
          </a:p>
        </p:txBody>
      </p:sp>
      <p:sp>
        <p:nvSpPr>
          <p:cNvPr id="13" name="Google Shape;583;p30">
            <a:extLst>
              <a:ext uri="{FF2B5EF4-FFF2-40B4-BE49-F238E27FC236}">
                <a16:creationId xmlns:a16="http://schemas.microsoft.com/office/drawing/2014/main" id="{387FC73E-D9C9-0F8A-7269-D308A68A010A}"/>
              </a:ext>
            </a:extLst>
          </p:cNvPr>
          <p:cNvSpPr txBox="1">
            <a:spLocks/>
          </p:cNvSpPr>
          <p:nvPr/>
        </p:nvSpPr>
        <p:spPr>
          <a:xfrm>
            <a:off x="6003236" y="3489015"/>
            <a:ext cx="3951800" cy="31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/>
            <a:r>
              <a:rPr lang="en-IN" sz="1400" dirty="0"/>
              <a:t>Recommendations for Infosys</a:t>
            </a:r>
          </a:p>
        </p:txBody>
      </p:sp>
      <p:sp>
        <p:nvSpPr>
          <p:cNvPr id="14" name="Google Shape;583;p30">
            <a:extLst>
              <a:ext uri="{FF2B5EF4-FFF2-40B4-BE49-F238E27FC236}">
                <a16:creationId xmlns:a16="http://schemas.microsoft.com/office/drawing/2014/main" id="{3DA7F1FE-6FDF-06AE-D982-4C7E5E6C587B}"/>
              </a:ext>
            </a:extLst>
          </p:cNvPr>
          <p:cNvSpPr txBox="1">
            <a:spLocks/>
          </p:cNvSpPr>
          <p:nvPr/>
        </p:nvSpPr>
        <p:spPr>
          <a:xfrm>
            <a:off x="6003236" y="4420733"/>
            <a:ext cx="3951800" cy="31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/>
            <a:r>
              <a:rPr lang="en-IN" sz="1400" dirty="0"/>
              <a:t>Conclusion</a:t>
            </a:r>
          </a:p>
        </p:txBody>
      </p:sp>
      <p:sp>
        <p:nvSpPr>
          <p:cNvPr id="15" name="Google Shape;573;p30">
            <a:extLst>
              <a:ext uri="{FF2B5EF4-FFF2-40B4-BE49-F238E27FC236}">
                <a16:creationId xmlns:a16="http://schemas.microsoft.com/office/drawing/2014/main" id="{E2AC0534-2C5A-1075-F907-D31A6C14500E}"/>
              </a:ext>
            </a:extLst>
          </p:cNvPr>
          <p:cNvSpPr txBox="1">
            <a:spLocks/>
          </p:cNvSpPr>
          <p:nvPr/>
        </p:nvSpPr>
        <p:spPr>
          <a:xfrm>
            <a:off x="535262" y="3930764"/>
            <a:ext cx="45677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" sz="1600" dirty="0"/>
              <a:t>07</a:t>
            </a:r>
          </a:p>
        </p:txBody>
      </p:sp>
      <p:sp>
        <p:nvSpPr>
          <p:cNvPr id="16" name="Google Shape;575;p30">
            <a:extLst>
              <a:ext uri="{FF2B5EF4-FFF2-40B4-BE49-F238E27FC236}">
                <a16:creationId xmlns:a16="http://schemas.microsoft.com/office/drawing/2014/main" id="{0DDBAA21-C5B9-A090-3364-C2BC42813DBA}"/>
              </a:ext>
            </a:extLst>
          </p:cNvPr>
          <p:cNvSpPr txBox="1">
            <a:spLocks/>
          </p:cNvSpPr>
          <p:nvPr/>
        </p:nvSpPr>
        <p:spPr>
          <a:xfrm>
            <a:off x="535262" y="4377597"/>
            <a:ext cx="45677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" sz="1600" dirty="0"/>
              <a:t>08</a:t>
            </a:r>
          </a:p>
        </p:txBody>
      </p:sp>
      <p:sp>
        <p:nvSpPr>
          <p:cNvPr id="17" name="Google Shape;573;p30">
            <a:extLst>
              <a:ext uri="{FF2B5EF4-FFF2-40B4-BE49-F238E27FC236}">
                <a16:creationId xmlns:a16="http://schemas.microsoft.com/office/drawing/2014/main" id="{1CEF059E-8CDC-A7D1-C2F7-234F5EA7C96C}"/>
              </a:ext>
            </a:extLst>
          </p:cNvPr>
          <p:cNvSpPr txBox="1">
            <a:spLocks/>
          </p:cNvSpPr>
          <p:nvPr/>
        </p:nvSpPr>
        <p:spPr>
          <a:xfrm>
            <a:off x="5552245" y="1086346"/>
            <a:ext cx="45677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" sz="1600" dirty="0"/>
              <a:t>09</a:t>
            </a:r>
          </a:p>
        </p:txBody>
      </p:sp>
      <p:sp>
        <p:nvSpPr>
          <p:cNvPr id="18" name="Google Shape;574;p30">
            <a:extLst>
              <a:ext uri="{FF2B5EF4-FFF2-40B4-BE49-F238E27FC236}">
                <a16:creationId xmlns:a16="http://schemas.microsoft.com/office/drawing/2014/main" id="{424DE470-95B7-FFD1-99D0-1700A55C467C}"/>
              </a:ext>
            </a:extLst>
          </p:cNvPr>
          <p:cNvSpPr txBox="1">
            <a:spLocks/>
          </p:cNvSpPr>
          <p:nvPr/>
        </p:nvSpPr>
        <p:spPr>
          <a:xfrm>
            <a:off x="5584049" y="2537368"/>
            <a:ext cx="45677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" sz="1600" dirty="0"/>
              <a:t>11</a:t>
            </a:r>
          </a:p>
        </p:txBody>
      </p:sp>
      <p:sp>
        <p:nvSpPr>
          <p:cNvPr id="19" name="Google Shape;575;p30">
            <a:extLst>
              <a:ext uri="{FF2B5EF4-FFF2-40B4-BE49-F238E27FC236}">
                <a16:creationId xmlns:a16="http://schemas.microsoft.com/office/drawing/2014/main" id="{C343DC98-D710-8CDF-71D7-6CDCA3DE7757}"/>
              </a:ext>
            </a:extLst>
          </p:cNvPr>
          <p:cNvSpPr txBox="1">
            <a:spLocks/>
          </p:cNvSpPr>
          <p:nvPr/>
        </p:nvSpPr>
        <p:spPr>
          <a:xfrm>
            <a:off x="5552245" y="1827613"/>
            <a:ext cx="45677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" sz="1600" dirty="0"/>
              <a:t>10</a:t>
            </a:r>
          </a:p>
        </p:txBody>
      </p:sp>
      <p:sp>
        <p:nvSpPr>
          <p:cNvPr id="20" name="Google Shape;576;p30">
            <a:extLst>
              <a:ext uri="{FF2B5EF4-FFF2-40B4-BE49-F238E27FC236}">
                <a16:creationId xmlns:a16="http://schemas.microsoft.com/office/drawing/2014/main" id="{DA323926-939D-14B3-CA8C-4FFE4BCD3272}"/>
              </a:ext>
            </a:extLst>
          </p:cNvPr>
          <p:cNvSpPr txBox="1">
            <a:spLocks/>
          </p:cNvSpPr>
          <p:nvPr/>
        </p:nvSpPr>
        <p:spPr>
          <a:xfrm>
            <a:off x="5584049" y="3019350"/>
            <a:ext cx="45677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" sz="1600" dirty="0"/>
              <a:t>12</a:t>
            </a:r>
          </a:p>
        </p:txBody>
      </p:sp>
      <p:sp>
        <p:nvSpPr>
          <p:cNvPr id="22" name="Google Shape;578;p30">
            <a:extLst>
              <a:ext uri="{FF2B5EF4-FFF2-40B4-BE49-F238E27FC236}">
                <a16:creationId xmlns:a16="http://schemas.microsoft.com/office/drawing/2014/main" id="{4FDD7D91-0C6A-94F7-A9DD-E0421AE37031}"/>
              </a:ext>
            </a:extLst>
          </p:cNvPr>
          <p:cNvSpPr txBox="1">
            <a:spLocks/>
          </p:cNvSpPr>
          <p:nvPr/>
        </p:nvSpPr>
        <p:spPr>
          <a:xfrm>
            <a:off x="5584049" y="3456972"/>
            <a:ext cx="45677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" sz="1600" dirty="0"/>
              <a:t>13</a:t>
            </a:r>
          </a:p>
        </p:txBody>
      </p:sp>
      <p:sp>
        <p:nvSpPr>
          <p:cNvPr id="23" name="Google Shape;573;p30">
            <a:extLst>
              <a:ext uri="{FF2B5EF4-FFF2-40B4-BE49-F238E27FC236}">
                <a16:creationId xmlns:a16="http://schemas.microsoft.com/office/drawing/2014/main" id="{A2D1B56C-7E84-6082-73AB-061776B78C58}"/>
              </a:ext>
            </a:extLst>
          </p:cNvPr>
          <p:cNvSpPr txBox="1">
            <a:spLocks/>
          </p:cNvSpPr>
          <p:nvPr/>
        </p:nvSpPr>
        <p:spPr>
          <a:xfrm>
            <a:off x="5584049" y="3936615"/>
            <a:ext cx="45677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" sz="1600" dirty="0"/>
              <a:t>14</a:t>
            </a:r>
          </a:p>
        </p:txBody>
      </p:sp>
      <p:sp>
        <p:nvSpPr>
          <p:cNvPr id="24" name="Google Shape;575;p30">
            <a:extLst>
              <a:ext uri="{FF2B5EF4-FFF2-40B4-BE49-F238E27FC236}">
                <a16:creationId xmlns:a16="http://schemas.microsoft.com/office/drawing/2014/main" id="{A16DBCB3-3092-4F9E-D972-8AF72B0A615B}"/>
              </a:ext>
            </a:extLst>
          </p:cNvPr>
          <p:cNvSpPr txBox="1">
            <a:spLocks/>
          </p:cNvSpPr>
          <p:nvPr/>
        </p:nvSpPr>
        <p:spPr>
          <a:xfrm>
            <a:off x="5584049" y="4405898"/>
            <a:ext cx="45677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" sz="1600" dirty="0"/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 build="p"/>
      <p:bldP spid="572" grpId="0"/>
      <p:bldP spid="573" grpId="0"/>
      <p:bldP spid="574" grpId="0"/>
      <p:bldP spid="575" grpId="0"/>
      <p:bldP spid="576" grpId="0"/>
      <p:bldP spid="577" grpId="0"/>
      <p:bldP spid="578" grpId="0"/>
      <p:bldP spid="579" grpId="0" build="p"/>
      <p:bldP spid="580" grpId="0" build="p"/>
      <p:bldP spid="581" grpId="0" build="p"/>
      <p:bldP spid="582" grpId="0" build="p"/>
      <p:bldP spid="583" grpId="0" build="p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olicy Guide on Social Impact Measurement for the Social and Solidarity  Economy | OECD">
            <a:extLst>
              <a:ext uri="{FF2B5EF4-FFF2-40B4-BE49-F238E27FC236}">
                <a16:creationId xmlns:a16="http://schemas.microsoft.com/office/drawing/2014/main" id="{62F15E71-21C7-8C9F-B14D-6238E14E1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6" b="95808" l="10000" r="90000">
                        <a14:foregroundMark x1="30800" y1="18832" x2="29200" y2="43711"/>
                        <a14:foregroundMark x1="29200" y1="43711" x2="31250" y2="51959"/>
                        <a14:foregroundMark x1="31700" y1="16564" x2="36100" y2="26667"/>
                        <a14:foregroundMark x1="31500" y1="15189" x2="31500" y2="15189"/>
                        <a14:foregroundMark x1="31150" y1="15052" x2="32350" y2="17595"/>
                        <a14:foregroundMark x1="67950" y1="22612" x2="68650" y2="24261"/>
                        <a14:foregroundMark x1="73650" y1="21237" x2="67100" y2="37045"/>
                        <a14:foregroundMark x1="66100" y1="30584" x2="74900" y2="18351"/>
                        <a14:foregroundMark x1="65450" y1="31340" x2="69950" y2="25017"/>
                        <a14:foregroundMark x1="75450" y1="18832" x2="74900" y2="37045"/>
                        <a14:foregroundMark x1="75550" y1="17938" x2="73850" y2="42543"/>
                        <a14:foregroundMark x1="73850" y1="42543" x2="71150" y2="53608"/>
                        <a14:foregroundMark x1="74350" y1="19450" x2="66450" y2="27354"/>
                        <a14:foregroundMark x1="66450" y1="27354" x2="62700" y2="35533"/>
                        <a14:foregroundMark x1="62700" y1="35533" x2="62150" y2="38282"/>
                        <a14:foregroundMark x1="74650" y1="53196" x2="85600" y2="40550"/>
                        <a14:foregroundMark x1="15800" y1="92646" x2="30450" y2="92371"/>
                        <a14:foregroundMark x1="30450" y1="92371" x2="33100" y2="80275"/>
                        <a14:foregroundMark x1="33100" y1="80275" x2="33100" y2="78969"/>
                        <a14:foregroundMark x1="33250" y1="89347" x2="29200" y2="93127"/>
                        <a14:foregroundMark x1="32450" y1="94021" x2="33450" y2="94021"/>
                        <a14:foregroundMark x1="23150" y1="95808" x2="23150" y2="95808"/>
                        <a14:foregroundMark x1="19400" y1="58900" x2="19400" y2="58900"/>
                        <a14:foregroundMark x1="18550" y1="61306" x2="17550" y2="68866"/>
                        <a14:foregroundMark x1="18000" y1="62062" x2="18000" y2="62062"/>
                        <a14:foregroundMark x1="18650" y1="59931" x2="17550" y2="65567"/>
                        <a14:foregroundMark x1="18900" y1="59381" x2="18900" y2="59381"/>
                        <a14:foregroundMark x1="29200" y1="26529" x2="29200" y2="26529"/>
                        <a14:foregroundMark x1="27850" y1="38900" x2="27850" y2="38900"/>
                        <a14:foregroundMark x1="27950" y1="43849" x2="27950" y2="43849"/>
                        <a14:foregroundMark x1="27550" y1="44880" x2="27550" y2="44880"/>
                        <a14:foregroundMark x1="27550" y1="45636" x2="27550" y2="45636"/>
                        <a14:foregroundMark x1="27400" y1="45636" x2="27400" y2="45636"/>
                        <a14:foregroundMark x1="29300" y1="21993" x2="29300" y2="21993"/>
                        <a14:foregroundMark x1="74550" y1="39656" x2="74550" y2="39656"/>
                        <a14:foregroundMark x1="74550" y1="42337" x2="74550" y2="42337"/>
                        <a14:foregroundMark x1="48450" y1="55876" x2="48800" y2="68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489" y="123986"/>
            <a:ext cx="70707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617;p34">
            <a:extLst>
              <a:ext uri="{FF2B5EF4-FFF2-40B4-BE49-F238E27FC236}">
                <a16:creationId xmlns:a16="http://schemas.microsoft.com/office/drawing/2014/main" id="{2DA94A35-8B49-69F3-2B70-0A6A9B458150}"/>
              </a:ext>
            </a:extLst>
          </p:cNvPr>
          <p:cNvSpPr txBox="1">
            <a:spLocks/>
          </p:cNvSpPr>
          <p:nvPr/>
        </p:nvSpPr>
        <p:spPr>
          <a:xfrm>
            <a:off x="483985" y="519155"/>
            <a:ext cx="8377506" cy="450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04800">
              <a:buClr>
                <a:schemeClr val="dk1"/>
              </a:buClr>
              <a:buSzPts val="1400"/>
              <a:buFont typeface="Fira Sans"/>
              <a:buNone/>
              <a:defRPr b="1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9pPr>
          </a:lstStyle>
          <a:p>
            <a:r>
              <a:rPr lang="fr-FR" dirty="0"/>
              <a:t>🌍 III. Mission Alignment &amp; Social Impact Aspirations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1200" dirty="0"/>
              <a:t>3. Gender-Based Differences in Purpose Sensitivity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Female participants show higher resistance to working in mission-less companies (18.6% more likely to say "No" than male counterparts).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Reveals an opportunity for gender-sensitive talent strategies.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Purpose messaging has to be tailored by demographic segments for maximum impact.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dirty="0"/>
          </a:p>
          <a:p>
            <a:pPr>
              <a:lnSpc>
                <a:spcPct val="150000"/>
              </a:lnSpc>
            </a:pPr>
            <a:r>
              <a:rPr lang="en-US" sz="1200" dirty="0"/>
              <a:t>4. Social Impact Visibility Drives Preference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Participants favored companies with high social impact visibility — notably in education, sustainability, and digital equity.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Suggests communication of impact (not just existence) is key.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Branding must emphasize outcomes of social good, not just policy presence.</a:t>
            </a:r>
          </a:p>
          <a:p>
            <a:pPr marL="152400" indent="0">
              <a:lnSpc>
                <a:spcPct val="150000"/>
              </a:lnSpc>
            </a:pPr>
            <a:endParaRPr lang="en-US" b="0" dirty="0"/>
          </a:p>
          <a:p>
            <a:pPr marL="152400" indent="0">
              <a:lnSpc>
                <a:spcPct val="150000"/>
              </a:lnSpc>
            </a:pPr>
            <a:endParaRPr lang="en-US" sz="1200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Strategy Vectors - Download Free High-Quality Vectors from Freepik | Freepik">
            <a:extLst>
              <a:ext uri="{FF2B5EF4-FFF2-40B4-BE49-F238E27FC236}">
                <a16:creationId xmlns:a16="http://schemas.microsoft.com/office/drawing/2014/main" id="{B6B87351-B8A2-72B5-E31E-DC29F0DE7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5" b="90256" l="7508" r="93291">
                        <a14:foregroundMark x1="35783" y1="26997" x2="35783" y2="26997"/>
                        <a14:foregroundMark x1="16613" y1="15655" x2="16613" y2="15655"/>
                        <a14:foregroundMark x1="16613" y1="14696" x2="16613" y2="14696"/>
                        <a14:foregroundMark x1="15176" y1="17732" x2="15176" y2="17732"/>
                        <a14:foregroundMark x1="14058" y1="17572" x2="16454" y2="17732"/>
                        <a14:foregroundMark x1="12460" y1="23163" x2="17572" y2="23163"/>
                        <a14:foregroundMark x1="10383" y1="30511" x2="13738" y2="30032"/>
                        <a14:foregroundMark x1="32588" y1="19329" x2="41693" y2="60224"/>
                        <a14:foregroundMark x1="41693" y1="60224" x2="39457" y2="74601"/>
                        <a14:foregroundMark x1="39457" y1="74601" x2="23323" y2="65655"/>
                        <a14:foregroundMark x1="23323" y1="65655" x2="19489" y2="46006"/>
                        <a14:foregroundMark x1="19489" y1="46006" x2="22204" y2="33706"/>
                        <a14:foregroundMark x1="22204" y1="33706" x2="32109" y2="21406"/>
                        <a14:foregroundMark x1="32109" y1="21406" x2="45847" y2="22684"/>
                        <a14:foregroundMark x1="45847" y1="22684" x2="80032" y2="15176"/>
                        <a14:foregroundMark x1="80032" y1="15176" x2="89457" y2="23003"/>
                        <a14:foregroundMark x1="89457" y1="23003" x2="79233" y2="41693"/>
                        <a14:foregroundMark x1="79233" y1="41693" x2="70767" y2="77316"/>
                        <a14:foregroundMark x1="70767" y1="77316" x2="60703" y2="82907"/>
                        <a14:foregroundMark x1="60703" y1="82907" x2="36102" y2="86262"/>
                        <a14:foregroundMark x1="36102" y1="86262" x2="16933" y2="80192"/>
                        <a14:foregroundMark x1="31949" y1="89297" x2="31949" y2="89297"/>
                        <a14:foregroundMark x1="29233" y1="88179" x2="38339" y2="91693"/>
                        <a14:foregroundMark x1="38339" y1="91693" x2="52077" y2="90575"/>
                        <a14:foregroundMark x1="52077" y1="90575" x2="55272" y2="88658"/>
                        <a14:foregroundMark x1="67572" y1="83546" x2="76358" y2="79553"/>
                        <a14:foregroundMark x1="76358" y1="79553" x2="85463" y2="69489"/>
                        <a14:foregroundMark x1="85463" y1="69489" x2="89297" y2="30671"/>
                        <a14:foregroundMark x1="91374" y1="17093" x2="93610" y2="28914"/>
                        <a14:foregroundMark x1="93610" y1="28914" x2="79233" y2="37061"/>
                        <a14:foregroundMark x1="33067" y1="16613" x2="46326" y2="18690"/>
                        <a14:foregroundMark x1="22045" y1="20447" x2="15974" y2="31789"/>
                        <a14:foregroundMark x1="11413" y1="49923" x2="9425" y2="57827"/>
                        <a14:foregroundMark x1="14808" y1="36422" x2="14688" y2="36901"/>
                        <a14:foregroundMark x1="15974" y1="31789" x2="14808" y2="36422"/>
                        <a14:foregroundMark x1="9425" y1="57827" x2="14856" y2="75879"/>
                        <a14:foregroundMark x1="14856" y1="75879" x2="20607" y2="82907"/>
                        <a14:foregroundMark x1="7508" y1="85623" x2="7508" y2="85623"/>
                        <a14:foregroundMark x1="65016" y1="39457" x2="53035" y2="59744"/>
                        <a14:foregroundMark x1="48562" y1="40256" x2="55272" y2="54633"/>
                        <a14:foregroundMark x1="54792" y1="48722" x2="49361" y2="63738"/>
                        <a14:foregroundMark x1="49361" y1="63738" x2="49042" y2="63578"/>
                        <a14:foregroundMark x1="41853" y1="49840" x2="45208" y2="63419"/>
                        <a14:foregroundMark x1="59744" y1="15176" x2="60543" y2="23482"/>
                        <a14:foregroundMark x1="59904" y1="11182" x2="59904" y2="11182"/>
                        <a14:foregroundMark x1="14537" y1="15016" x2="14537" y2="15016"/>
                        <a14:foregroundMark x1="80511" y1="23323" x2="80511" y2="23323"/>
                        <a14:foregroundMark x1="68690" y1="14217" x2="68690" y2="14217"/>
                        <a14:foregroundMark x1="73163" y1="15495" x2="73163" y2="15495"/>
                        <a14:foregroundMark x1="74920" y1="15016" x2="74920" y2="15016"/>
                        <a14:foregroundMark x1="73642" y1="14377" x2="73642" y2="14377"/>
                        <a14:foregroundMark x1="76198" y1="14537" x2="76198" y2="14537"/>
                        <a14:foregroundMark x1="14696" y1="88658" x2="14696" y2="88658"/>
                        <a14:foregroundMark x1="56070" y1="88498" x2="64377" y2="87220"/>
                        <a14:backgroundMark x1="17093" y1="6709" x2="17093" y2="6709"/>
                        <a14:backgroundMark x1="14058" y1="42013" x2="14058" y2="42013"/>
                        <a14:backgroundMark x1="13738" y1="37859" x2="13738" y2="42332"/>
                        <a14:backgroundMark x1="14217" y1="37380" x2="14217" y2="37380"/>
                        <a14:backgroundMark x1="14217" y1="36901" x2="14217" y2="39776"/>
                        <a14:backgroundMark x1="13738" y1="42492" x2="10224" y2="49361"/>
                        <a14:backgroundMark x1="14537" y1="36901" x2="14537" y2="36901"/>
                        <a14:backgroundMark x1="14537" y1="36422" x2="14537" y2="36422"/>
                        <a14:backgroundMark x1="70607" y1="84824" x2="70607" y2="84824"/>
                        <a14:backgroundMark x1="72684" y1="84185" x2="73003" y2="8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16" y="8487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3" name="Google Shape;783;p44"/>
          <p:cNvSpPr txBox="1">
            <a:spLocks noGrp="1"/>
          </p:cNvSpPr>
          <p:nvPr>
            <p:ph type="title"/>
          </p:nvPr>
        </p:nvSpPr>
        <p:spPr>
          <a:xfrm>
            <a:off x="0" y="8487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5000"/>
            </a:pPr>
            <a:r>
              <a:rPr lang="en-IN" sz="2800" dirty="0">
                <a:sym typeface="Arial"/>
              </a:rPr>
              <a:t>Strategic Recommendations</a:t>
            </a:r>
            <a:endParaRPr sz="2800" dirty="0">
              <a:sym typeface="Arial"/>
            </a:endParaRPr>
          </a:p>
        </p:txBody>
      </p:sp>
      <p:sp>
        <p:nvSpPr>
          <p:cNvPr id="4" name="Google Shape;617;p34">
            <a:extLst>
              <a:ext uri="{FF2B5EF4-FFF2-40B4-BE49-F238E27FC236}">
                <a16:creationId xmlns:a16="http://schemas.microsoft.com/office/drawing/2014/main" id="{3699639B-AD3E-1FD0-73E5-B24514E60231}"/>
              </a:ext>
            </a:extLst>
          </p:cNvPr>
          <p:cNvSpPr txBox="1">
            <a:spLocks/>
          </p:cNvSpPr>
          <p:nvPr/>
        </p:nvSpPr>
        <p:spPr>
          <a:xfrm>
            <a:off x="274757" y="634654"/>
            <a:ext cx="8760753" cy="450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04800">
              <a:buClr>
                <a:schemeClr val="dk1"/>
              </a:buClr>
              <a:buSzPts val="1400"/>
              <a:buFont typeface="Fira Sans"/>
              <a:buNone/>
              <a:defRPr b="1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9pPr>
          </a:lstStyle>
          <a:p>
            <a:r>
              <a:rPr lang="en-US" dirty="0"/>
              <a:t>👔 For Employers (Culture, Structure &amp; Work Design)</a:t>
            </a:r>
            <a:endParaRPr lang="en-US" sz="1200" dirty="0"/>
          </a:p>
          <a:p>
            <a:pPr>
              <a:lnSpc>
                <a:spcPct val="150000"/>
              </a:lnSpc>
            </a:pPr>
            <a:endParaRPr lang="en-US" sz="200" dirty="0"/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sz="1200" dirty="0"/>
              <a:t>Design Hybrid Work as Default</a:t>
            </a:r>
          </a:p>
          <a:p>
            <a:pPr marL="781050" lvl="1" indent="-171450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Establish hybrid roles as a standard offering, not an exception.</a:t>
            </a:r>
          </a:p>
          <a:p>
            <a:pPr marL="781050" lvl="1" indent="-171450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Invest in tools and processes that enable seamless collaboration, both in-office and remote.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sz="1200" dirty="0"/>
              <a:t>Build a Learning-Enabled Ecosystem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Integrate expert-led workshops, peer-learning sessions, and project-based learning into work routines.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Encourage L&amp;D sponsorships, especially for international education, to retain high-potential talent.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sz="1200" dirty="0"/>
              <a:t>Align Work Culture with Purpose &amp; Impact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Clearly define and communicate your mission and societal contributions.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Make social impact part of day-to-day operations, not just CSR reports.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sz="1200" dirty="0"/>
              <a:t>Develop Small-Team Structures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Organize departments into agile teams of 5–10, promoting ownership, creativity, and accountability.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Flatten hierarchy to enable faster decision-making and a sense of belonging.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sz="1200" dirty="0"/>
              <a:t>Incentivize Loyalty through Value, Not Tenure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Offer fast-track growth paths and milestone-based rewards to encourage longer retention.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Shift from loyalty-based appraisal to impact-based appraisal.</a:t>
            </a:r>
          </a:p>
          <a:p>
            <a:pPr marL="152400" indent="0">
              <a:lnSpc>
                <a:spcPct val="150000"/>
              </a:lnSpc>
            </a:pPr>
            <a:endParaRPr lang="en-US" b="0" dirty="0"/>
          </a:p>
          <a:p>
            <a:pPr marL="152400" indent="0">
              <a:lnSpc>
                <a:spcPct val="150000"/>
              </a:lnSpc>
            </a:pPr>
            <a:endParaRPr lang="en-US" sz="1200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Strategy Vectors - Download Free High-Quality Vectors from Freepik | Freepik">
            <a:extLst>
              <a:ext uri="{FF2B5EF4-FFF2-40B4-BE49-F238E27FC236}">
                <a16:creationId xmlns:a16="http://schemas.microsoft.com/office/drawing/2014/main" id="{6DAB2B1C-76FE-CFDF-1A9F-1FC28AE8C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5" b="90256" l="7508" r="93291">
                        <a14:foregroundMark x1="35783" y1="26997" x2="35783" y2="26997"/>
                        <a14:foregroundMark x1="16613" y1="15655" x2="16613" y2="15655"/>
                        <a14:foregroundMark x1="16613" y1="14696" x2="16613" y2="14696"/>
                        <a14:foregroundMark x1="15176" y1="17732" x2="15176" y2="17732"/>
                        <a14:foregroundMark x1="14058" y1="17572" x2="16454" y2="17732"/>
                        <a14:foregroundMark x1="12460" y1="23163" x2="17572" y2="23163"/>
                        <a14:foregroundMark x1="10383" y1="30511" x2="13738" y2="30032"/>
                        <a14:foregroundMark x1="32588" y1="19329" x2="41693" y2="60224"/>
                        <a14:foregroundMark x1="41693" y1="60224" x2="39457" y2="74601"/>
                        <a14:foregroundMark x1="39457" y1="74601" x2="23323" y2="65655"/>
                        <a14:foregroundMark x1="23323" y1="65655" x2="19489" y2="46006"/>
                        <a14:foregroundMark x1="19489" y1="46006" x2="22204" y2="33706"/>
                        <a14:foregroundMark x1="22204" y1="33706" x2="32109" y2="21406"/>
                        <a14:foregroundMark x1="32109" y1="21406" x2="45847" y2="22684"/>
                        <a14:foregroundMark x1="45847" y1="22684" x2="80032" y2="15176"/>
                        <a14:foregroundMark x1="80032" y1="15176" x2="89457" y2="23003"/>
                        <a14:foregroundMark x1="89457" y1="23003" x2="79233" y2="41693"/>
                        <a14:foregroundMark x1="79233" y1="41693" x2="70767" y2="77316"/>
                        <a14:foregroundMark x1="70767" y1="77316" x2="60703" y2="82907"/>
                        <a14:foregroundMark x1="60703" y1="82907" x2="36102" y2="86262"/>
                        <a14:foregroundMark x1="36102" y1="86262" x2="16933" y2="80192"/>
                        <a14:foregroundMark x1="31949" y1="89297" x2="31949" y2="89297"/>
                        <a14:foregroundMark x1="29233" y1="88179" x2="38339" y2="91693"/>
                        <a14:foregroundMark x1="38339" y1="91693" x2="52077" y2="90575"/>
                        <a14:foregroundMark x1="52077" y1="90575" x2="55272" y2="88658"/>
                        <a14:foregroundMark x1="67572" y1="83546" x2="76358" y2="79553"/>
                        <a14:foregroundMark x1="76358" y1="79553" x2="85463" y2="69489"/>
                        <a14:foregroundMark x1="85463" y1="69489" x2="89297" y2="30671"/>
                        <a14:foregroundMark x1="91374" y1="17093" x2="93610" y2="28914"/>
                        <a14:foregroundMark x1="93610" y1="28914" x2="79233" y2="37061"/>
                        <a14:foregroundMark x1="33067" y1="16613" x2="46326" y2="18690"/>
                        <a14:foregroundMark x1="22045" y1="20447" x2="15974" y2="31789"/>
                        <a14:foregroundMark x1="11413" y1="49923" x2="9425" y2="57827"/>
                        <a14:foregroundMark x1="14808" y1="36422" x2="14688" y2="36901"/>
                        <a14:foregroundMark x1="15974" y1="31789" x2="14808" y2="36422"/>
                        <a14:foregroundMark x1="9425" y1="57827" x2="14856" y2="75879"/>
                        <a14:foregroundMark x1="14856" y1="75879" x2="20607" y2="82907"/>
                        <a14:foregroundMark x1="7508" y1="85623" x2="7508" y2="85623"/>
                        <a14:foregroundMark x1="65016" y1="39457" x2="53035" y2="59744"/>
                        <a14:foregroundMark x1="48562" y1="40256" x2="55272" y2="54633"/>
                        <a14:foregroundMark x1="54792" y1="48722" x2="49361" y2="63738"/>
                        <a14:foregroundMark x1="49361" y1="63738" x2="49042" y2="63578"/>
                        <a14:foregroundMark x1="41853" y1="49840" x2="45208" y2="63419"/>
                        <a14:foregroundMark x1="59744" y1="15176" x2="60543" y2="23482"/>
                        <a14:foregroundMark x1="59904" y1="11182" x2="59904" y2="11182"/>
                        <a14:foregroundMark x1="14537" y1="15016" x2="14537" y2="15016"/>
                        <a14:foregroundMark x1="80511" y1="23323" x2="80511" y2="23323"/>
                        <a14:foregroundMark x1="68690" y1="14217" x2="68690" y2="14217"/>
                        <a14:foregroundMark x1="73163" y1="15495" x2="73163" y2="15495"/>
                        <a14:foregroundMark x1="74920" y1="15016" x2="74920" y2="15016"/>
                        <a14:foregroundMark x1="73642" y1="14377" x2="73642" y2="14377"/>
                        <a14:foregroundMark x1="76198" y1="14537" x2="76198" y2="14537"/>
                        <a14:foregroundMark x1="14696" y1="88658" x2="14696" y2="88658"/>
                        <a14:foregroundMark x1="56070" y1="88498" x2="64377" y2="87220"/>
                        <a14:backgroundMark x1="17093" y1="6709" x2="17093" y2="6709"/>
                        <a14:backgroundMark x1="14058" y1="42013" x2="14058" y2="42013"/>
                        <a14:backgroundMark x1="13738" y1="37859" x2="13738" y2="42332"/>
                        <a14:backgroundMark x1="14217" y1="37380" x2="14217" y2="37380"/>
                        <a14:backgroundMark x1="14217" y1="36901" x2="14217" y2="39776"/>
                        <a14:backgroundMark x1="13738" y1="42492" x2="10224" y2="49361"/>
                        <a14:backgroundMark x1="14537" y1="36901" x2="14537" y2="36901"/>
                        <a14:backgroundMark x1="14537" y1="36422" x2="14537" y2="36422"/>
                        <a14:backgroundMark x1="70607" y1="84824" x2="70607" y2="84824"/>
                        <a14:backgroundMark x1="72684" y1="84185" x2="73003" y2="8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16" y="8487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617;p34">
            <a:extLst>
              <a:ext uri="{FF2B5EF4-FFF2-40B4-BE49-F238E27FC236}">
                <a16:creationId xmlns:a16="http://schemas.microsoft.com/office/drawing/2014/main" id="{4219BB7C-5609-F192-23B0-E45B63B0D9B3}"/>
              </a:ext>
            </a:extLst>
          </p:cNvPr>
          <p:cNvSpPr txBox="1">
            <a:spLocks/>
          </p:cNvSpPr>
          <p:nvPr/>
        </p:nvSpPr>
        <p:spPr>
          <a:xfrm>
            <a:off x="298004" y="185203"/>
            <a:ext cx="8760753" cy="48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04800">
              <a:buClr>
                <a:schemeClr val="dk1"/>
              </a:buClr>
              <a:buSzPts val="1400"/>
              <a:buFont typeface="Fira Sans"/>
              <a:buNone/>
              <a:defRPr b="1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9pPr>
          </a:lstStyle>
          <a:p>
            <a:r>
              <a:rPr lang="en-US" dirty="0"/>
              <a:t>🧑‍💼 For HR Professionals (Talent Development &amp; Retention)</a:t>
            </a:r>
          </a:p>
          <a:p>
            <a:endParaRPr lang="en-US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Introduce Regular Wellness and Break Interventions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Structure quarterly breaks or company-wide wellness days.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Normalize decompression as a productivity tool, not indulgence.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Rethink Managerial Training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Equip managers with coaching, feedback, and emotional intelligence tools.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Promote leadership styles that balance expectation with enablement.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Create Mission-to-Role Mapping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Help employees see how their work contributes to the larger mission.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Embed social purpose into performance frameworks and OKRs.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Run Value Fit Assessments During Onboarding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Introduce exercises to assess if a candidate's personal values align with organizational values.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Use it to tailor mentoring, team placement, and growth planning.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Implement Gender-Sensitive Employer Branding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Craft narratives that resonate with women’s higher mission-consciousness.</a:t>
            </a:r>
          </a:p>
          <a:p>
            <a:pPr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Position your firm as a purpose-driven, inclusive space with real impact.</a:t>
            </a:r>
          </a:p>
          <a:p>
            <a:pPr marL="152400" indent="0">
              <a:lnSpc>
                <a:spcPct val="150000"/>
              </a:lnSpc>
            </a:pPr>
            <a:endParaRPr lang="en-US" sz="1200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Strategy Vectors - Download Free High-Quality Vectors from Freepik | Freepik">
            <a:extLst>
              <a:ext uri="{FF2B5EF4-FFF2-40B4-BE49-F238E27FC236}">
                <a16:creationId xmlns:a16="http://schemas.microsoft.com/office/drawing/2014/main" id="{F449EA31-08EC-138B-801E-3A8EAD62C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5" b="90256" l="7508" r="93291">
                        <a14:foregroundMark x1="35783" y1="26997" x2="35783" y2="26997"/>
                        <a14:foregroundMark x1="16613" y1="15655" x2="16613" y2="15655"/>
                        <a14:foregroundMark x1="16613" y1="14696" x2="16613" y2="14696"/>
                        <a14:foregroundMark x1="15176" y1="17732" x2="15176" y2="17732"/>
                        <a14:foregroundMark x1="14058" y1="17572" x2="16454" y2="17732"/>
                        <a14:foregroundMark x1="12460" y1="23163" x2="17572" y2="23163"/>
                        <a14:foregroundMark x1="10383" y1="30511" x2="13738" y2="30032"/>
                        <a14:foregroundMark x1="32588" y1="19329" x2="41693" y2="60224"/>
                        <a14:foregroundMark x1="41693" y1="60224" x2="39457" y2="74601"/>
                        <a14:foregroundMark x1="39457" y1="74601" x2="23323" y2="65655"/>
                        <a14:foregroundMark x1="23323" y1="65655" x2="19489" y2="46006"/>
                        <a14:foregroundMark x1="19489" y1="46006" x2="22204" y2="33706"/>
                        <a14:foregroundMark x1="22204" y1="33706" x2="32109" y2="21406"/>
                        <a14:foregroundMark x1="32109" y1="21406" x2="45847" y2="22684"/>
                        <a14:foregroundMark x1="45847" y1="22684" x2="80032" y2="15176"/>
                        <a14:foregroundMark x1="80032" y1="15176" x2="89457" y2="23003"/>
                        <a14:foregroundMark x1="89457" y1="23003" x2="79233" y2="41693"/>
                        <a14:foregroundMark x1="79233" y1="41693" x2="70767" y2="77316"/>
                        <a14:foregroundMark x1="70767" y1="77316" x2="60703" y2="82907"/>
                        <a14:foregroundMark x1="60703" y1="82907" x2="36102" y2="86262"/>
                        <a14:foregroundMark x1="36102" y1="86262" x2="16933" y2="80192"/>
                        <a14:foregroundMark x1="31949" y1="89297" x2="31949" y2="89297"/>
                        <a14:foregroundMark x1="29233" y1="88179" x2="38339" y2="91693"/>
                        <a14:foregroundMark x1="38339" y1="91693" x2="52077" y2="90575"/>
                        <a14:foregroundMark x1="52077" y1="90575" x2="55272" y2="88658"/>
                        <a14:foregroundMark x1="67572" y1="83546" x2="76358" y2="79553"/>
                        <a14:foregroundMark x1="76358" y1="79553" x2="85463" y2="69489"/>
                        <a14:foregroundMark x1="85463" y1="69489" x2="89297" y2="30671"/>
                        <a14:foregroundMark x1="91374" y1="17093" x2="93610" y2="28914"/>
                        <a14:foregroundMark x1="93610" y1="28914" x2="79233" y2="37061"/>
                        <a14:foregroundMark x1="33067" y1="16613" x2="46326" y2="18690"/>
                        <a14:foregroundMark x1="22045" y1="20447" x2="15974" y2="31789"/>
                        <a14:foregroundMark x1="11413" y1="49923" x2="9425" y2="57827"/>
                        <a14:foregroundMark x1="14808" y1="36422" x2="14688" y2="36901"/>
                        <a14:foregroundMark x1="15974" y1="31789" x2="14808" y2="36422"/>
                        <a14:foregroundMark x1="9425" y1="57827" x2="14856" y2="75879"/>
                        <a14:foregroundMark x1="14856" y1="75879" x2="20607" y2="82907"/>
                        <a14:foregroundMark x1="7508" y1="85623" x2="7508" y2="85623"/>
                        <a14:foregroundMark x1="65016" y1="39457" x2="53035" y2="59744"/>
                        <a14:foregroundMark x1="48562" y1="40256" x2="55272" y2="54633"/>
                        <a14:foregroundMark x1="54792" y1="48722" x2="49361" y2="63738"/>
                        <a14:foregroundMark x1="49361" y1="63738" x2="49042" y2="63578"/>
                        <a14:foregroundMark x1="41853" y1="49840" x2="45208" y2="63419"/>
                        <a14:foregroundMark x1="59744" y1="15176" x2="60543" y2="23482"/>
                        <a14:foregroundMark x1="59904" y1="11182" x2="59904" y2="11182"/>
                        <a14:foregroundMark x1="14537" y1="15016" x2="14537" y2="15016"/>
                        <a14:foregroundMark x1="80511" y1="23323" x2="80511" y2="23323"/>
                        <a14:foregroundMark x1="68690" y1="14217" x2="68690" y2="14217"/>
                        <a14:foregroundMark x1="73163" y1="15495" x2="73163" y2="15495"/>
                        <a14:foregroundMark x1="74920" y1="15016" x2="74920" y2="15016"/>
                        <a14:foregroundMark x1="73642" y1="14377" x2="73642" y2="14377"/>
                        <a14:foregroundMark x1="76198" y1="14537" x2="76198" y2="14537"/>
                        <a14:foregroundMark x1="14696" y1="88658" x2="14696" y2="88658"/>
                        <a14:foregroundMark x1="56070" y1="88498" x2="64377" y2="87220"/>
                        <a14:backgroundMark x1="17093" y1="6709" x2="17093" y2="6709"/>
                        <a14:backgroundMark x1="14058" y1="42013" x2="14058" y2="42013"/>
                        <a14:backgroundMark x1="13738" y1="37859" x2="13738" y2="42332"/>
                        <a14:backgroundMark x1="14217" y1="37380" x2="14217" y2="37380"/>
                        <a14:backgroundMark x1="14217" y1="36901" x2="14217" y2="39776"/>
                        <a14:backgroundMark x1="13738" y1="42492" x2="10224" y2="49361"/>
                        <a14:backgroundMark x1="14537" y1="36901" x2="14537" y2="36901"/>
                        <a14:backgroundMark x1="14537" y1="36422" x2="14537" y2="36422"/>
                        <a14:backgroundMark x1="70607" y1="84824" x2="70607" y2="84824"/>
                        <a14:backgroundMark x1="72684" y1="84185" x2="73003" y2="8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16" y="8487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17;p34">
            <a:extLst>
              <a:ext uri="{FF2B5EF4-FFF2-40B4-BE49-F238E27FC236}">
                <a16:creationId xmlns:a16="http://schemas.microsoft.com/office/drawing/2014/main" id="{92FE2C83-1893-FDE3-8CCE-AF7EA2D0F148}"/>
              </a:ext>
            </a:extLst>
          </p:cNvPr>
          <p:cNvSpPr txBox="1">
            <a:spLocks/>
          </p:cNvSpPr>
          <p:nvPr/>
        </p:nvSpPr>
        <p:spPr>
          <a:xfrm>
            <a:off x="298004" y="185203"/>
            <a:ext cx="8760753" cy="48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04800">
              <a:buClr>
                <a:schemeClr val="dk1"/>
              </a:buClr>
              <a:buSzPts val="1400"/>
              <a:buFont typeface="Fira Sans"/>
              <a:buNone/>
              <a:defRPr b="1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9pPr>
          </a:lstStyle>
          <a:p>
            <a:r>
              <a:rPr lang="en-IN" dirty="0"/>
              <a:t>🧲 For Recruiters (Talent Attraction &amp; Messaging)</a:t>
            </a:r>
            <a:endParaRPr lang="en-US" dirty="0"/>
          </a:p>
          <a:p>
            <a:endParaRPr lang="en-US" dirty="0"/>
          </a:p>
          <a:p>
            <a:pPr marL="1524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Highlight Purpose Before Perks</a:t>
            </a:r>
          </a:p>
          <a:p>
            <a:pPr marL="609600"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Position job postings to lead with company mission and impact, not just CTC and benefits.</a:t>
            </a:r>
          </a:p>
          <a:p>
            <a:pPr marL="609600"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Use storytelling formats to show how employees drive change.</a:t>
            </a:r>
          </a:p>
          <a:p>
            <a:pPr marL="1524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Target Family Decision-Makers (for early-career roles)</a:t>
            </a:r>
          </a:p>
          <a:p>
            <a:pPr marL="609600"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Offer parent-oriented career webinars, alumni panels, and “career stability” brochures.</a:t>
            </a:r>
          </a:p>
          <a:p>
            <a:pPr marL="609600"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Recognize the parental influence in career decisions, especially in Asian markets.</a:t>
            </a:r>
          </a:p>
          <a:p>
            <a:pPr marL="1524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Be Transparent About Growth &amp; Rewards</a:t>
            </a:r>
          </a:p>
          <a:p>
            <a:pPr marL="609600"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Mention specific growth timelines, promotion cycles, learning budgets, and salary progression.</a:t>
            </a:r>
          </a:p>
          <a:p>
            <a:pPr marL="609600"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This builds trust and clarity, which Gen-Z craves in uncertain environments</a:t>
            </a:r>
            <a:r>
              <a:rPr lang="en-US" b="1" dirty="0"/>
              <a:t>.</a:t>
            </a:r>
          </a:p>
          <a:p>
            <a:pPr marL="1524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Promote Your Managerial Culture</a:t>
            </a:r>
          </a:p>
          <a:p>
            <a:pPr marL="609600"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Describe the type of managers and leadership philosophy in your organization.</a:t>
            </a:r>
          </a:p>
          <a:p>
            <a:pPr marL="609600"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Highlight stories of supportive leadership, mentorship, and goal alignment.</a:t>
            </a:r>
          </a:p>
          <a:p>
            <a:pPr marL="1524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Differentiate Your EVP With Learning &amp; Mobility</a:t>
            </a:r>
          </a:p>
          <a:p>
            <a:pPr marL="609600"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Use “Learn fast. Grow faster.”-style messaging to attract growth-hungry talent.</a:t>
            </a:r>
          </a:p>
          <a:p>
            <a:pPr marL="609600" lvl="1" algn="l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Spotlight internal mobility, cross-functional exposure, and sponsored education.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88039D6A-CEB5-3C96-5722-1C810D704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2820">
            <a:off x="1576619" y="1531120"/>
            <a:ext cx="5500820" cy="220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67119-A19F-D48E-78F4-522BF7B7665F}"/>
              </a:ext>
            </a:extLst>
          </p:cNvPr>
          <p:cNvSpPr txBox="1"/>
          <p:nvPr/>
        </p:nvSpPr>
        <p:spPr>
          <a:xfrm>
            <a:off x="573438" y="674176"/>
            <a:ext cx="7709162" cy="4365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Figtree" panose="020B0604020202020204" charset="0"/>
              </a:rPr>
              <a:t>📌 Company Snapshot</a:t>
            </a:r>
            <a:endParaRPr lang="en-IN" dirty="0">
              <a:latin typeface="Figtree" panose="020B0604020202020204" charset="0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IN" dirty="0">
                <a:latin typeface="Figtree" panose="020B0604020202020204" charset="0"/>
              </a:rPr>
              <a:t>Founded: 1981 | Headquarters: Bengaluru, India</a:t>
            </a:r>
          </a:p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IN" dirty="0">
                <a:latin typeface="Figtree" panose="020B0604020202020204" charset="0"/>
              </a:rPr>
              <a:t>Global Presence: 56+ countries</a:t>
            </a:r>
          </a:p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IN" dirty="0">
                <a:latin typeface="Figtree" panose="020B0604020202020204" charset="0"/>
              </a:rPr>
              <a:t>Employees: 330,000+</a:t>
            </a:r>
          </a:p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IN" dirty="0">
                <a:latin typeface="Figtree" panose="020B0604020202020204" charset="0"/>
              </a:rPr>
              <a:t>Core Services: IT consulting, digital transformation, cloud, AI, and outsourcing solutions</a:t>
            </a:r>
          </a:p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IN" dirty="0">
                <a:latin typeface="Figtree" panose="020B0604020202020204" charset="0"/>
              </a:rPr>
              <a:t>Positioning: Trusted innovation partner for global enterprises</a:t>
            </a:r>
          </a:p>
          <a:p>
            <a:endParaRPr lang="en-IN" b="1" dirty="0">
              <a:latin typeface="Figtree" panose="020B0604020202020204" charset="0"/>
            </a:endParaRPr>
          </a:p>
          <a:p>
            <a:r>
              <a:rPr lang="en-IN" b="1" dirty="0">
                <a:latin typeface="Figtree" panose="020B0604020202020204" charset="0"/>
              </a:rPr>
              <a:t>👥 Talent Profile</a:t>
            </a:r>
            <a:endParaRPr lang="en-IN" dirty="0">
              <a:latin typeface="Figtree" panose="020B0604020202020204" charset="0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IN" dirty="0">
                <a:latin typeface="Figtree" panose="020B0604020202020204" charset="0"/>
              </a:rPr>
              <a:t>60%+ workforce under age 30</a:t>
            </a:r>
          </a:p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IN" dirty="0">
                <a:latin typeface="Figtree" panose="020B0604020202020204" charset="0"/>
              </a:rPr>
              <a:t>Heavy campus hiring from top engineering and business colleges</a:t>
            </a:r>
          </a:p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IN" dirty="0">
                <a:latin typeface="Figtree" panose="020B0604020202020204" charset="0"/>
              </a:rPr>
              <a:t>Known for structured training programs (Infosys Global Education Center – Mysuru)</a:t>
            </a:r>
          </a:p>
          <a:p>
            <a:endParaRPr lang="en-IN" b="1" dirty="0">
              <a:latin typeface="Figtree" panose="020B0604020202020204" charset="0"/>
            </a:endParaRPr>
          </a:p>
          <a:p>
            <a:r>
              <a:rPr lang="en-IN" b="1" dirty="0">
                <a:latin typeface="Figtree" panose="020B0604020202020204" charset="0"/>
              </a:rPr>
              <a:t>🔍 Current Employer Branding</a:t>
            </a:r>
            <a:endParaRPr lang="en-IN" dirty="0">
              <a:latin typeface="Figtree" panose="020B0604020202020204" charset="0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IN" dirty="0">
                <a:latin typeface="Figtree" panose="020B0604020202020204" charset="0"/>
              </a:rPr>
              <a:t>Emphasizes learning, ethical leadership, and digital innovation</a:t>
            </a:r>
          </a:p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IN" dirty="0">
                <a:latin typeface="Figtree" panose="020B0604020202020204" charset="0"/>
              </a:rPr>
              <a:t>Recognized for diversity, inclusion, and sustainability practices</a:t>
            </a:r>
          </a:p>
        </p:txBody>
      </p:sp>
      <p:pic>
        <p:nvPicPr>
          <p:cNvPr id="14340" name="Picture 4" descr="infosys logo vector, infosys icon free vector 20336451 Vector Art at  Vecteezy">
            <a:extLst>
              <a:ext uri="{FF2B5EF4-FFF2-40B4-BE49-F238E27FC236}">
                <a16:creationId xmlns:a16="http://schemas.microsoft.com/office/drawing/2014/main" id="{C7E7025E-5CDC-FF77-279C-E8373C6D3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36007" r="17156" b="36422"/>
          <a:stretch>
            <a:fillRect/>
          </a:stretch>
        </p:blipFill>
        <p:spPr bwMode="auto">
          <a:xfrm>
            <a:off x="5494149" y="813661"/>
            <a:ext cx="2513687" cy="103838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83;p44">
            <a:extLst>
              <a:ext uri="{FF2B5EF4-FFF2-40B4-BE49-F238E27FC236}">
                <a16:creationId xmlns:a16="http://schemas.microsoft.com/office/drawing/2014/main" id="{6B453CD2-A421-9B1B-D490-04E5F0395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487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5000"/>
            </a:pPr>
            <a:r>
              <a:rPr lang="en-US" sz="2800" dirty="0"/>
              <a:t>Applying Gen-Z Workforce Insights to Infosys</a:t>
            </a:r>
            <a:endParaRPr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761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CFD0BED5-1974-A779-9B9F-8E890860D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2820">
            <a:off x="1576619" y="1531120"/>
            <a:ext cx="5500820" cy="220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83;p44">
            <a:extLst>
              <a:ext uri="{FF2B5EF4-FFF2-40B4-BE49-F238E27FC236}">
                <a16:creationId xmlns:a16="http://schemas.microsoft.com/office/drawing/2014/main" id="{A5511C1F-867E-6EAB-B35A-3BE6309A85D1}"/>
              </a:ext>
            </a:extLst>
          </p:cNvPr>
          <p:cNvSpPr txBox="1">
            <a:spLocks/>
          </p:cNvSpPr>
          <p:nvPr/>
        </p:nvSpPr>
        <p:spPr>
          <a:xfrm>
            <a:off x="0" y="8487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>
              <a:buSzPts val="5000"/>
            </a:pPr>
            <a:r>
              <a:rPr lang="en-US" sz="2800" dirty="0"/>
              <a:t>Ratings for Infosys</a:t>
            </a:r>
            <a:endParaRPr lang="en-US" sz="2800" dirty="0"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B4635-05E5-9447-2B90-7621E92E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2" y="961169"/>
            <a:ext cx="4920712" cy="1887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EB759-6516-709D-E818-5C210878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52" y="3300137"/>
            <a:ext cx="8407832" cy="1738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Google Shape;783;p44">
            <a:extLst>
              <a:ext uri="{FF2B5EF4-FFF2-40B4-BE49-F238E27FC236}">
                <a16:creationId xmlns:a16="http://schemas.microsoft.com/office/drawing/2014/main" id="{3DE5BC54-9E26-E310-D6AA-4D2D32BE8EA1}"/>
              </a:ext>
            </a:extLst>
          </p:cNvPr>
          <p:cNvSpPr txBox="1">
            <a:spLocks/>
          </p:cNvSpPr>
          <p:nvPr/>
        </p:nvSpPr>
        <p:spPr>
          <a:xfrm>
            <a:off x="532715" y="2877172"/>
            <a:ext cx="1709553" cy="42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>
              <a:buSzPts val="5000"/>
            </a:pP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Ambitionbox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en-US" sz="1800" dirty="0">
              <a:solidFill>
                <a:schemeClr val="bg2">
                  <a:lumMod val="50000"/>
                </a:schemeClr>
              </a:solidFill>
              <a:sym typeface="Arial"/>
            </a:endParaRPr>
          </a:p>
        </p:txBody>
      </p:sp>
      <p:sp>
        <p:nvSpPr>
          <p:cNvPr id="9" name="Google Shape;783;p44">
            <a:extLst>
              <a:ext uri="{FF2B5EF4-FFF2-40B4-BE49-F238E27FC236}">
                <a16:creationId xmlns:a16="http://schemas.microsoft.com/office/drawing/2014/main" id="{DE12BF3B-CFF7-5B25-7A11-80AE81E2EBD0}"/>
              </a:ext>
            </a:extLst>
          </p:cNvPr>
          <p:cNvSpPr txBox="1">
            <a:spLocks/>
          </p:cNvSpPr>
          <p:nvPr/>
        </p:nvSpPr>
        <p:spPr>
          <a:xfrm>
            <a:off x="532715" y="538204"/>
            <a:ext cx="1709553" cy="42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>
              <a:buSzPts val="5000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Glassdoor:</a:t>
            </a:r>
            <a:endParaRPr lang="en-US" sz="1800" dirty="0">
              <a:solidFill>
                <a:schemeClr val="bg2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35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FAF707BD-EAB3-4A0B-0C8F-FBCA99A4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2820">
            <a:off x="1576619" y="1531120"/>
            <a:ext cx="5500820" cy="220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83;p44">
            <a:extLst>
              <a:ext uri="{FF2B5EF4-FFF2-40B4-BE49-F238E27FC236}">
                <a16:creationId xmlns:a16="http://schemas.microsoft.com/office/drawing/2014/main" id="{D6FBADBE-544E-76C6-F06D-124A8E554069}"/>
              </a:ext>
            </a:extLst>
          </p:cNvPr>
          <p:cNvSpPr txBox="1">
            <a:spLocks/>
          </p:cNvSpPr>
          <p:nvPr/>
        </p:nvSpPr>
        <p:spPr>
          <a:xfrm>
            <a:off x="0" y="158531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>
              <a:buSzPts val="5000"/>
            </a:pPr>
            <a:r>
              <a:rPr lang="en-US" sz="2800" dirty="0"/>
              <a:t>Insights</a:t>
            </a:r>
            <a:endParaRPr lang="en-US" sz="2800" dirty="0">
              <a:sym typeface="Arial"/>
            </a:endParaRPr>
          </a:p>
        </p:txBody>
      </p:sp>
      <p:sp>
        <p:nvSpPr>
          <p:cNvPr id="10" name="Google Shape;617;p34">
            <a:extLst>
              <a:ext uri="{FF2B5EF4-FFF2-40B4-BE49-F238E27FC236}">
                <a16:creationId xmlns:a16="http://schemas.microsoft.com/office/drawing/2014/main" id="{461292DA-AEA2-512A-63D0-0E884612B6A0}"/>
              </a:ext>
            </a:extLst>
          </p:cNvPr>
          <p:cNvSpPr txBox="1">
            <a:spLocks/>
          </p:cNvSpPr>
          <p:nvPr/>
        </p:nvSpPr>
        <p:spPr>
          <a:xfrm>
            <a:off x="1116988" y="1990149"/>
            <a:ext cx="8760753" cy="48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04800">
              <a:buClr>
                <a:schemeClr val="dk1"/>
              </a:buClr>
              <a:buSzPts val="1400"/>
              <a:buFont typeface="Fira Sans"/>
              <a:buNone/>
              <a:defRPr b="1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9pPr>
          </a:lstStyle>
          <a:p>
            <a:endParaRPr lang="en-US" dirty="0"/>
          </a:p>
        </p:txBody>
      </p:sp>
      <p:sp>
        <p:nvSpPr>
          <p:cNvPr id="14" name="Google Shape;617;p34">
            <a:extLst>
              <a:ext uri="{FF2B5EF4-FFF2-40B4-BE49-F238E27FC236}">
                <a16:creationId xmlns:a16="http://schemas.microsoft.com/office/drawing/2014/main" id="{BEFA219A-686A-70EF-E14C-0EB47C9C53B0}"/>
              </a:ext>
            </a:extLst>
          </p:cNvPr>
          <p:cNvSpPr txBox="1">
            <a:spLocks/>
          </p:cNvSpPr>
          <p:nvPr/>
        </p:nvSpPr>
        <p:spPr>
          <a:xfrm>
            <a:off x="407726" y="348111"/>
            <a:ext cx="8040084" cy="48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04800">
              <a:buClr>
                <a:schemeClr val="dk1"/>
              </a:buClr>
              <a:buSzPts val="1400"/>
              <a:buFont typeface="Fira Sans"/>
              <a:buNone/>
              <a:defRPr b="1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9pPr>
          </a:lstStyle>
          <a:p>
            <a:pPr>
              <a:lnSpc>
                <a:spcPct val="200000"/>
              </a:lnSpc>
            </a:pPr>
            <a:endParaRPr lang="en-US" b="0" dirty="0"/>
          </a:p>
          <a:p>
            <a:pPr marL="152400">
              <a:lnSpc>
                <a:spcPct val="200000"/>
              </a:lnSpc>
              <a:buFont typeface="+mj-lt"/>
              <a:buAutoNum type="arabicPeriod"/>
            </a:pPr>
            <a:r>
              <a:rPr lang="en-US" sz="1200" b="0" dirty="0"/>
              <a:t>Infosys offers strong job security and a stable work culture, which aligns well with Gen-Z’s need for reliability.</a:t>
            </a:r>
          </a:p>
          <a:p>
            <a:pPr marL="152400">
              <a:lnSpc>
                <a:spcPct val="200000"/>
              </a:lnSpc>
              <a:buFont typeface="+mj-lt"/>
              <a:buAutoNum type="arabicPeriod"/>
            </a:pPr>
            <a:r>
              <a:rPr lang="en-US" sz="1200" b="0" dirty="0"/>
              <a:t>Work-life balance is average, but can be improved to match Gen-Z’s preference for regular mental health breaks.</a:t>
            </a:r>
          </a:p>
          <a:p>
            <a:pPr marL="152400">
              <a:lnSpc>
                <a:spcPct val="200000"/>
              </a:lnSpc>
              <a:buFont typeface="+mj-lt"/>
              <a:buAutoNum type="arabicPeriod"/>
            </a:pPr>
            <a:r>
              <a:rPr lang="en-US" sz="1200" b="0" dirty="0"/>
              <a:t>Compensation, promotions, and salary growth are major dissatisfaction areas, conflicting with Gen-Z’s high financial aspirations.</a:t>
            </a:r>
          </a:p>
          <a:p>
            <a:pPr marL="152400">
              <a:lnSpc>
                <a:spcPct val="200000"/>
              </a:lnSpc>
              <a:buFont typeface="+mj-lt"/>
              <a:buAutoNum type="arabicPeriod"/>
            </a:pPr>
            <a:r>
              <a:rPr lang="en-US" sz="1200" b="0" dirty="0"/>
              <a:t>Company culture and inclusivity are positively viewed, supporting Gen-Z’s values-driven career choices.</a:t>
            </a:r>
          </a:p>
          <a:p>
            <a:pPr marL="152400">
              <a:lnSpc>
                <a:spcPct val="200000"/>
              </a:lnSpc>
              <a:buFont typeface="+mj-lt"/>
              <a:buAutoNum type="arabicPeriod"/>
            </a:pPr>
            <a:r>
              <a:rPr lang="en-US" sz="1200" b="0" dirty="0"/>
              <a:t>Leadership and senior management ratings are moderate, indicating a need for better communication, empathy, and growth opportunities.</a:t>
            </a:r>
            <a:endParaRPr lang="en-US" b="0" dirty="0"/>
          </a:p>
          <a:p>
            <a:pPr marL="609600" lvl="1" algn="l">
              <a:lnSpc>
                <a:spcPct val="200000"/>
              </a:lnSpc>
              <a:buSzPct val="13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83;p44">
            <a:extLst>
              <a:ext uri="{FF2B5EF4-FFF2-40B4-BE49-F238E27FC236}">
                <a16:creationId xmlns:a16="http://schemas.microsoft.com/office/drawing/2014/main" id="{40C97E33-D883-0A04-CBAE-44DDDF283C12}"/>
              </a:ext>
            </a:extLst>
          </p:cNvPr>
          <p:cNvSpPr txBox="1">
            <a:spLocks/>
          </p:cNvSpPr>
          <p:nvPr/>
        </p:nvSpPr>
        <p:spPr>
          <a:xfrm>
            <a:off x="0" y="425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>
              <a:buSzPts val="5000"/>
            </a:pPr>
            <a:r>
              <a:rPr lang="en-US" sz="2800" dirty="0"/>
              <a:t>Recommendations for Infosys</a:t>
            </a:r>
            <a:endParaRPr lang="en-US" sz="2800" dirty="0">
              <a:sym typeface="Arial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C4F400C-22D9-FC34-F0E5-CBA073192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2820">
            <a:off x="1576619" y="1531120"/>
            <a:ext cx="5500820" cy="220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17;p34">
            <a:extLst>
              <a:ext uri="{FF2B5EF4-FFF2-40B4-BE49-F238E27FC236}">
                <a16:creationId xmlns:a16="http://schemas.microsoft.com/office/drawing/2014/main" id="{DB334674-436E-9C74-7C74-0412DED01A7A}"/>
              </a:ext>
            </a:extLst>
          </p:cNvPr>
          <p:cNvSpPr txBox="1">
            <a:spLocks/>
          </p:cNvSpPr>
          <p:nvPr/>
        </p:nvSpPr>
        <p:spPr>
          <a:xfrm>
            <a:off x="433131" y="2189683"/>
            <a:ext cx="8040084" cy="559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04800">
              <a:buClr>
                <a:schemeClr val="dk1"/>
              </a:buClr>
              <a:buSzPts val="1400"/>
              <a:buFont typeface="Fira Sans"/>
              <a:buNone/>
              <a:defRPr b="1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Fira Sans"/>
              <a:buNone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9pPr>
          </a:lstStyle>
          <a:p>
            <a:pPr>
              <a:lnSpc>
                <a:spcPct val="200000"/>
              </a:lnSpc>
            </a:pPr>
            <a:endParaRPr lang="en-US" sz="11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A4C6F3D-4854-7129-16A5-D5784DAF7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31" y="537734"/>
            <a:ext cx="8356820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Revamp Compensation Strategy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gtree" panose="020B0604020202020204" charset="0"/>
            </a:endParaRPr>
          </a:p>
          <a:p>
            <a:pPr marL="534988" lvl="3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Benchmark salaries competitively, especially for early career stages.</a:t>
            </a:r>
          </a:p>
          <a:p>
            <a:pPr marL="534988" lvl="2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Introduce performance-based increments aligned with Gen-Z’s expectations (₹50k+ within 3 years).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Enhance Promotion Pathways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gtree" panose="020B0604020202020204" charset="0"/>
            </a:endParaRPr>
          </a:p>
          <a:p>
            <a:pPr marL="534988" lvl="2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Implement transparent, skill-based promotion tracks to address dissatisfaction with career progression.</a:t>
            </a:r>
          </a:p>
          <a:p>
            <a:pPr marL="534988" lvl="2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Create "fast-track" leadership programs for high-potential Gen-Z employees.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Foster Managerial Sensitivity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gtree" panose="020B0604020202020204" charset="0"/>
            </a:endParaRPr>
          </a:p>
          <a:p>
            <a:pPr marL="534988" lvl="2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Strengthen training for managers to reduce perceived abuse or rigidity – 64K+ said “No” to abusive managers.</a:t>
            </a:r>
          </a:p>
          <a:p>
            <a:pPr marL="534988" lvl="2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Encourage open feedback culture and leadership empathy.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Flexible Work Culture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gtree" panose="020B0604020202020204" charset="0"/>
            </a:endParaRPr>
          </a:p>
          <a:p>
            <a:pPr marL="534988" lvl="2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Emphasize hybrid/flexible work options (preferred by over 60K Gen-Z respondents).</a:t>
            </a:r>
          </a:p>
          <a:p>
            <a:pPr marL="534988" lvl="2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Reinforce the importance of mental health breaks – over 65K prefer a break every 2–3 months.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Socially Conscious Employer Branding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gtree" panose="020B0604020202020204" charset="0"/>
            </a:endParaRPr>
          </a:p>
          <a:p>
            <a:pPr marL="534988" lvl="2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Promote Infosys as a mission-led, inclusive workplace – since many Gen-Z avoid “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missionless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” or “misaligned” companies.</a:t>
            </a:r>
          </a:p>
          <a:p>
            <a:pPr marL="534988" lvl="2" indent="-177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gtree" panose="020B0604020202020204" charset="0"/>
              </a:rPr>
              <a:t>Amplify stories on sustainability, innovation, and impact-driven projects.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gtre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166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3;p44">
            <a:extLst>
              <a:ext uri="{FF2B5EF4-FFF2-40B4-BE49-F238E27FC236}">
                <a16:creationId xmlns:a16="http://schemas.microsoft.com/office/drawing/2014/main" id="{B767213A-365F-4380-1EC5-9BABE3B96C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0962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5000"/>
            </a:pPr>
            <a:r>
              <a:rPr lang="en-IN" sz="2800" dirty="0">
                <a:sym typeface="Arial"/>
              </a:rPr>
              <a:t>Conclusion</a:t>
            </a:r>
            <a:endParaRPr sz="2800" dirty="0">
              <a:sym typeface="Arial"/>
            </a:endParaRPr>
          </a:p>
        </p:txBody>
      </p:sp>
      <p:sp>
        <p:nvSpPr>
          <p:cNvPr id="5" name="Google Shape;894;p49">
            <a:extLst>
              <a:ext uri="{FF2B5EF4-FFF2-40B4-BE49-F238E27FC236}">
                <a16:creationId xmlns:a16="http://schemas.microsoft.com/office/drawing/2014/main" id="{4FA45339-DC4A-CF83-842A-075C84978179}"/>
              </a:ext>
            </a:extLst>
          </p:cNvPr>
          <p:cNvSpPr txBox="1">
            <a:spLocks/>
          </p:cNvSpPr>
          <p:nvPr/>
        </p:nvSpPr>
        <p:spPr>
          <a:xfrm>
            <a:off x="717500" y="863550"/>
            <a:ext cx="770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lnSpc>
                <a:spcPct val="150000"/>
              </a:lnSpc>
            </a:pPr>
            <a:r>
              <a:rPr lang="en-US" dirty="0"/>
              <a:t>	Gen-Z is redefining the employer-employee relationship by seeking purpose, flexibility, and accelerated growth — not just jobs. Their expectations reflect a generation that values meaningful work, continuous learning, and emotional alignment with the organizations they join.</a:t>
            </a:r>
          </a:p>
          <a:p>
            <a:pPr marL="152400">
              <a:lnSpc>
                <a:spcPct val="150000"/>
              </a:lnSpc>
            </a:pPr>
            <a:r>
              <a:rPr lang="en-US" dirty="0"/>
              <a:t>	To remain attractive and competitive in this evolving landscape, employers must move beyond transactional offerings. This generation demands mission-led cultures, agile work environments, and personalized development paths. Organizations that respond with authenticity, adaptability, and vision will not only attract top Gen-Z talent but also build a future-ready workforce rooted in loyalty, innovation, and shared purpose.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83;p44">
            <a:extLst>
              <a:ext uri="{FF2B5EF4-FFF2-40B4-BE49-F238E27FC236}">
                <a16:creationId xmlns:a16="http://schemas.microsoft.com/office/drawing/2014/main" id="{C1DF0DE3-EECA-282E-9DD7-79B79461FDAB}"/>
              </a:ext>
            </a:extLst>
          </p:cNvPr>
          <p:cNvSpPr txBox="1">
            <a:spLocks/>
          </p:cNvSpPr>
          <p:nvPr/>
        </p:nvSpPr>
        <p:spPr>
          <a:xfrm>
            <a:off x="0" y="-58212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5000"/>
              <a:buFont typeface="Figtree"/>
              <a:buNone/>
              <a:defRPr sz="2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-IN" sz="2400" dirty="0"/>
              <a:t>Appendix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0E7D2-115F-DF62-09E1-30D327A6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3468"/>
            <a:ext cx="9144000" cy="4712583"/>
          </a:xfrm>
          <a:prstGeom prst="rect">
            <a:avLst/>
          </a:prstGeom>
        </p:spPr>
      </p:pic>
      <p:sp>
        <p:nvSpPr>
          <p:cNvPr id="5" name="Google Shape;783;p44">
            <a:extLst>
              <a:ext uri="{FF2B5EF4-FFF2-40B4-BE49-F238E27FC236}">
                <a16:creationId xmlns:a16="http://schemas.microsoft.com/office/drawing/2014/main" id="{8EC618AE-7C46-0ED1-8133-939667821A1D}"/>
              </a:ext>
            </a:extLst>
          </p:cNvPr>
          <p:cNvSpPr txBox="1">
            <a:spLocks/>
          </p:cNvSpPr>
          <p:nvPr/>
        </p:nvSpPr>
        <p:spPr>
          <a:xfrm>
            <a:off x="0" y="116819"/>
            <a:ext cx="37622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5000"/>
              <a:buFont typeface="Figtree"/>
              <a:buNone/>
              <a:defRPr sz="2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/>
            <a:r>
              <a:rPr lang="en-IN" sz="1400" dirty="0" err="1">
                <a:solidFill>
                  <a:schemeClr val="bg2">
                    <a:lumMod val="50000"/>
                  </a:schemeClr>
                </a:solidFill>
              </a:rPr>
              <a:t>PowerBI</a:t>
            </a:r>
            <a:r>
              <a:rPr lang="en-IN" sz="1400" dirty="0">
                <a:solidFill>
                  <a:schemeClr val="bg2">
                    <a:lumMod val="50000"/>
                  </a:schemeClr>
                </a:solidFill>
              </a:rPr>
              <a:t> Dashboard 1</a:t>
            </a:r>
          </a:p>
        </p:txBody>
      </p:sp>
    </p:spTree>
    <p:extLst>
      <p:ext uri="{BB962C8B-B14F-4D97-AF65-F5344CB8AC3E}">
        <p14:creationId xmlns:p14="http://schemas.microsoft.com/office/powerpoint/2010/main" val="185294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9"/>
          <p:cNvSpPr txBox="1">
            <a:spLocks noGrp="1"/>
          </p:cNvSpPr>
          <p:nvPr>
            <p:ph type="title"/>
          </p:nvPr>
        </p:nvSpPr>
        <p:spPr>
          <a:xfrm>
            <a:off x="0" y="19217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dirty="0"/>
              <a:t>Project Overview</a:t>
            </a:r>
            <a:br>
              <a:rPr lang="en-IN" dirty="0"/>
            </a:br>
            <a:endParaRPr dirty="0"/>
          </a:p>
        </p:txBody>
      </p:sp>
      <p:sp>
        <p:nvSpPr>
          <p:cNvPr id="564" name="Google Shape;564;p29"/>
          <p:cNvSpPr txBox="1"/>
          <p:nvPr/>
        </p:nvSpPr>
        <p:spPr>
          <a:xfrm>
            <a:off x="720000" y="874046"/>
            <a:ext cx="7704000" cy="240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171450" indent="-171450">
              <a:spcBef>
                <a:spcPts val="1200"/>
              </a:spcBef>
              <a:buClr>
                <a:schemeClr val="bg2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600" b="1" dirty="0"/>
              <a:t>Objective:</a:t>
            </a:r>
            <a:r>
              <a:rPr lang="en-US" sz="1600" dirty="0"/>
              <a:t> To explore and analyze the career-related aspirations, expectations, and influencing factors for Generation Z, leveraging structured data collection and analysis methods.</a:t>
            </a:r>
          </a:p>
          <a:p>
            <a:pPr marL="171450" indent="-171450">
              <a:spcBef>
                <a:spcPts val="1200"/>
              </a:spcBef>
              <a:buClr>
                <a:schemeClr val="bg2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600" b="1" dirty="0"/>
              <a:t>Scope:</a:t>
            </a:r>
            <a:r>
              <a:rPr lang="en-US" sz="1600" dirty="0"/>
              <a:t> Career preferences, leadership expectations, work-life balance, values, and compensation insights</a:t>
            </a:r>
          </a:p>
          <a:p>
            <a:pPr marL="171450" indent="-171450">
              <a:spcBef>
                <a:spcPts val="1200"/>
              </a:spcBef>
              <a:buClr>
                <a:schemeClr val="bg2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600" b="1" dirty="0"/>
              <a:t>Tools Used:</a:t>
            </a:r>
            <a:r>
              <a:rPr lang="en-US" sz="1600" dirty="0"/>
              <a:t> Excel, MySQL, Power BI</a:t>
            </a:r>
          </a:p>
          <a:p>
            <a:pPr marL="171450" indent="-171450">
              <a:spcBef>
                <a:spcPts val="1200"/>
              </a:spcBef>
              <a:buClr>
                <a:schemeClr val="bg2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sz="1600" b="1" dirty="0"/>
              <a:t>Data Source:</a:t>
            </a:r>
            <a:r>
              <a:rPr lang="en-US" sz="1600" dirty="0"/>
              <a:t> Survey of Gen Z respondents</a:t>
            </a:r>
          </a:p>
        </p:txBody>
      </p:sp>
      <p:pic>
        <p:nvPicPr>
          <p:cNvPr id="2050" name="Picture 2" descr="How to Transition from Excel to SQL Database Using Power Query and Power BI  | by Lukasz Grzywacz | Medium">
            <a:extLst>
              <a:ext uri="{FF2B5EF4-FFF2-40B4-BE49-F238E27FC236}">
                <a16:creationId xmlns:a16="http://schemas.microsoft.com/office/drawing/2014/main" id="{5283EAED-2AC2-ED57-5E68-725C7798C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11" y1="21852" x2="21111" y2="21852"/>
                        <a14:foregroundMark x1="24259" y1="15370" x2="24259" y2="15370"/>
                        <a14:foregroundMark x1="16667" y1="21852" x2="16667" y2="21852"/>
                        <a14:foregroundMark x1="76389" y1="17315" x2="76389" y2="17315"/>
                        <a14:foregroundMark x1="80463" y1="20648" x2="80463" y2="20648"/>
                        <a14:foregroundMark x1="79722" y1="21574" x2="79815" y2="24259"/>
                        <a14:foregroundMark x1="74259" y1="20926" x2="83148" y2="21389"/>
                        <a14:foregroundMark x1="78056" y1="12685" x2="82500" y2="16574"/>
                        <a14:foregroundMark x1="82130" y1="11944" x2="74444" y2="13704"/>
                        <a14:foregroundMark x1="32037" y1="13426" x2="12500" y2="23519"/>
                        <a14:foregroundMark x1="65648" y1="19907" x2="65648" y2="19907"/>
                        <a14:foregroundMark x1="62222" y1="21574" x2="62222" y2="21574"/>
                        <a14:foregroundMark x1="43056" y1="49259" x2="43056" y2="49259"/>
                        <a14:foregroundMark x1="15185" y1="67500" x2="15185" y2="67500"/>
                        <a14:foregroundMark x1="17778" y1="62870" x2="17593" y2="66019"/>
                        <a14:foregroundMark x1="11296" y1="66296" x2="16667" y2="68889"/>
                        <a14:foregroundMark x1="11296" y1="75463" x2="12037" y2="77130"/>
                        <a14:foregroundMark x1="21944" y1="71111" x2="23333" y2="72315"/>
                        <a14:foregroundMark x1="26944" y1="64815" x2="26944" y2="64815"/>
                        <a14:foregroundMark x1="19259" y1="81019" x2="19259" y2="81019"/>
                        <a14:foregroundMark x1="59167" y1="50648" x2="59167" y2="50648"/>
                        <a14:foregroundMark x1="82407" y1="13704" x2="82407" y2="13704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891" y="2571750"/>
            <a:ext cx="2487479" cy="248747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3;p44">
            <a:extLst>
              <a:ext uri="{FF2B5EF4-FFF2-40B4-BE49-F238E27FC236}">
                <a16:creationId xmlns:a16="http://schemas.microsoft.com/office/drawing/2014/main" id="{A6311FFF-7D18-199E-6288-880F8D52DB2A}"/>
              </a:ext>
            </a:extLst>
          </p:cNvPr>
          <p:cNvSpPr txBox="1">
            <a:spLocks/>
          </p:cNvSpPr>
          <p:nvPr/>
        </p:nvSpPr>
        <p:spPr>
          <a:xfrm>
            <a:off x="0" y="-61993"/>
            <a:ext cx="37622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5000"/>
              <a:buFont typeface="Figtree"/>
              <a:buNone/>
              <a:defRPr sz="2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/>
            <a:r>
              <a:rPr lang="en-IN" sz="1400" dirty="0" err="1">
                <a:solidFill>
                  <a:schemeClr val="bg2">
                    <a:lumMod val="50000"/>
                  </a:schemeClr>
                </a:solidFill>
              </a:rPr>
              <a:t>PowerBI</a:t>
            </a:r>
            <a:r>
              <a:rPr lang="en-IN" sz="1400" dirty="0">
                <a:solidFill>
                  <a:schemeClr val="bg2">
                    <a:lumMod val="50000"/>
                  </a:schemeClr>
                </a:solidFill>
              </a:rPr>
              <a:t> Dashboard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66D3B-0074-15FA-2D6F-FE522E78F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" y="247974"/>
            <a:ext cx="9108571" cy="4895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>
          <a:extLst>
            <a:ext uri="{FF2B5EF4-FFF2-40B4-BE49-F238E27FC236}">
              <a16:creationId xmlns:a16="http://schemas.microsoft.com/office/drawing/2014/main" id="{EA61AB56-ED2B-039C-6182-6967FA7D9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3;p44">
            <a:extLst>
              <a:ext uri="{FF2B5EF4-FFF2-40B4-BE49-F238E27FC236}">
                <a16:creationId xmlns:a16="http://schemas.microsoft.com/office/drawing/2014/main" id="{69B3BAB5-C900-914E-B217-2135FDFE8E61}"/>
              </a:ext>
            </a:extLst>
          </p:cNvPr>
          <p:cNvSpPr txBox="1">
            <a:spLocks/>
          </p:cNvSpPr>
          <p:nvPr/>
        </p:nvSpPr>
        <p:spPr>
          <a:xfrm>
            <a:off x="0" y="-61993"/>
            <a:ext cx="37622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5000"/>
              <a:buFont typeface="Figtree"/>
              <a:buNone/>
              <a:defRPr sz="2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/>
            <a:r>
              <a:rPr lang="en-IN" sz="1400" dirty="0">
                <a:solidFill>
                  <a:schemeClr val="bg2">
                    <a:lumMod val="50000"/>
                  </a:schemeClr>
                </a:solidFill>
              </a:rPr>
              <a:t>Excel Dashboard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781E4-F0CC-71A9-8DEE-853C1C65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220"/>
            <a:ext cx="9144000" cy="487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05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>
          <a:extLst>
            <a:ext uri="{FF2B5EF4-FFF2-40B4-BE49-F238E27FC236}">
              <a16:creationId xmlns:a16="http://schemas.microsoft.com/office/drawing/2014/main" id="{BC91C3FB-927A-6BF3-B37C-5ABAFCA86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F8B30-41E6-8017-436A-BBDEC222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974"/>
            <a:ext cx="9198244" cy="4895526"/>
          </a:xfrm>
          <a:prstGeom prst="rect">
            <a:avLst/>
          </a:prstGeom>
        </p:spPr>
      </p:pic>
      <p:sp>
        <p:nvSpPr>
          <p:cNvPr id="8" name="Google Shape;783;p44">
            <a:extLst>
              <a:ext uri="{FF2B5EF4-FFF2-40B4-BE49-F238E27FC236}">
                <a16:creationId xmlns:a16="http://schemas.microsoft.com/office/drawing/2014/main" id="{1CF28C5D-A0B3-B80B-B109-8EB2FC24583B}"/>
              </a:ext>
            </a:extLst>
          </p:cNvPr>
          <p:cNvSpPr txBox="1">
            <a:spLocks/>
          </p:cNvSpPr>
          <p:nvPr/>
        </p:nvSpPr>
        <p:spPr>
          <a:xfrm>
            <a:off x="0" y="-61993"/>
            <a:ext cx="37622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5000"/>
              <a:buFont typeface="Figtree"/>
              <a:buNone/>
              <a:defRPr sz="2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/>
            <a:r>
              <a:rPr lang="en-IN" sz="1400" dirty="0">
                <a:solidFill>
                  <a:schemeClr val="bg2">
                    <a:lumMod val="50000"/>
                  </a:schemeClr>
                </a:solidFill>
              </a:rPr>
              <a:t>Excel Dashboard 2</a:t>
            </a:r>
          </a:p>
        </p:txBody>
      </p:sp>
    </p:spTree>
    <p:extLst>
      <p:ext uri="{BB962C8B-B14F-4D97-AF65-F5344CB8AC3E}">
        <p14:creationId xmlns:p14="http://schemas.microsoft.com/office/powerpoint/2010/main" val="130285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>
          <a:extLst>
            <a:ext uri="{FF2B5EF4-FFF2-40B4-BE49-F238E27FC236}">
              <a16:creationId xmlns:a16="http://schemas.microsoft.com/office/drawing/2014/main" id="{F38122C1-B45C-96D3-3682-C18F5573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83;p44">
            <a:extLst>
              <a:ext uri="{FF2B5EF4-FFF2-40B4-BE49-F238E27FC236}">
                <a16:creationId xmlns:a16="http://schemas.microsoft.com/office/drawing/2014/main" id="{19CF5DF9-1F98-83E6-00F0-16869FB3BB11}"/>
              </a:ext>
            </a:extLst>
          </p:cNvPr>
          <p:cNvSpPr txBox="1">
            <a:spLocks/>
          </p:cNvSpPr>
          <p:nvPr/>
        </p:nvSpPr>
        <p:spPr>
          <a:xfrm>
            <a:off x="0" y="-61993"/>
            <a:ext cx="37622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5000"/>
              <a:buFont typeface="Figtree"/>
              <a:buNone/>
              <a:defRPr sz="28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/>
            <a:r>
              <a:rPr lang="en-IN" sz="1400" dirty="0">
                <a:solidFill>
                  <a:schemeClr val="bg2">
                    <a:lumMod val="50000"/>
                  </a:schemeClr>
                </a:solidFill>
              </a:rPr>
              <a:t>Excel Dashboard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9EF34-8EDB-83EF-CAB0-ABD5F6BF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722"/>
            <a:ext cx="9144000" cy="48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8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D27BBA-A426-4353-5EE1-274E3851ECF8}"/>
              </a:ext>
            </a:extLst>
          </p:cNvPr>
          <p:cNvSpPr/>
          <p:nvPr/>
        </p:nvSpPr>
        <p:spPr>
          <a:xfrm>
            <a:off x="2209815" y="2110085"/>
            <a:ext cx="4724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 !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1D42FE5-4705-CB4A-FDAB-A96FE17BC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518" y="3033415"/>
            <a:ext cx="71989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igtree" panose="020B0604020202020204" charset="0"/>
              </a:rPr>
              <a:t>Grateful to </a:t>
            </a:r>
            <a:r>
              <a:rPr kumimoji="0" lang="en-US" altLang="en-US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igtree" panose="020B0604020202020204" charset="0"/>
              </a:rPr>
              <a:t>KultureHire</a:t>
            </a:r>
            <a:r>
              <a:rPr kumimoji="0" lang="en-US" altLang="en-US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igtree" panose="020B0604020202020204" charset="0"/>
              </a:rPr>
              <a:t> for the valuable </a:t>
            </a:r>
            <a:r>
              <a:rPr kumimoji="0" lang="en-US" altLang="en-US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igtree" panose="020B0604020202020204" charset="0"/>
              </a:rPr>
              <a:t>Learnternship</a:t>
            </a:r>
            <a:r>
              <a:rPr kumimoji="0" lang="en-US" altLang="en-US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igtree" panose="020B0604020202020204" charset="0"/>
              </a:rPr>
              <a:t> opportunity and hands-on experience with real Gen-Z insights.</a:t>
            </a:r>
          </a:p>
        </p:txBody>
      </p:sp>
    </p:spTree>
    <p:extLst>
      <p:ext uri="{BB962C8B-B14F-4D97-AF65-F5344CB8AC3E}">
        <p14:creationId xmlns:p14="http://schemas.microsoft.com/office/powerpoint/2010/main" val="312224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2;p29">
            <a:extLst>
              <a:ext uri="{FF2B5EF4-FFF2-40B4-BE49-F238E27FC236}">
                <a16:creationId xmlns:a16="http://schemas.microsoft.com/office/drawing/2014/main" id="{A09DE048-1C09-3452-BE8A-A5FAF5379FC0}"/>
              </a:ext>
            </a:extLst>
          </p:cNvPr>
          <p:cNvSpPr txBox="1">
            <a:spLocks/>
          </p:cNvSpPr>
          <p:nvPr/>
        </p:nvSpPr>
        <p:spPr>
          <a:xfrm>
            <a:off x="0" y="223514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en-IN" sz="3000" dirty="0"/>
              <a:t>Methodology</a:t>
            </a:r>
            <a:br>
              <a:rPr lang="en-IN" sz="3000" dirty="0"/>
            </a:br>
            <a:endParaRPr lang="en-IN" sz="3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AE74E37-4A1B-6E7D-DA71-48680503DB3F}"/>
              </a:ext>
            </a:extLst>
          </p:cNvPr>
          <p:cNvGrpSpPr/>
          <p:nvPr/>
        </p:nvGrpSpPr>
        <p:grpSpPr>
          <a:xfrm>
            <a:off x="7709252" y="1512466"/>
            <a:ext cx="1216845" cy="1216473"/>
            <a:chOff x="7701503" y="1713940"/>
            <a:chExt cx="1216845" cy="12164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964DDD-70BB-0BFC-C934-5F5EA571EF5A}"/>
                </a:ext>
              </a:extLst>
            </p:cNvPr>
            <p:cNvSpPr/>
            <p:nvPr/>
          </p:nvSpPr>
          <p:spPr>
            <a:xfrm>
              <a:off x="7701503" y="1713940"/>
              <a:ext cx="1216845" cy="1216473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264F42-D7C5-62EC-86BE-B6F3C9C04B52}"/>
                </a:ext>
              </a:extLst>
            </p:cNvPr>
            <p:cNvSpPr/>
            <p:nvPr/>
          </p:nvSpPr>
          <p:spPr>
            <a:xfrm>
              <a:off x="7742843" y="1754496"/>
              <a:ext cx="1135063" cy="1135360"/>
            </a:xfrm>
            <a:custGeom>
              <a:avLst/>
              <a:gdLst>
                <a:gd name="connsiteX0" fmla="*/ 0 w 1135063"/>
                <a:gd name="connsiteY0" fmla="*/ 567680 h 1135360"/>
                <a:gd name="connsiteX1" fmla="*/ 567532 w 1135063"/>
                <a:gd name="connsiteY1" fmla="*/ 0 h 1135360"/>
                <a:gd name="connsiteX2" fmla="*/ 1135064 w 1135063"/>
                <a:gd name="connsiteY2" fmla="*/ 567680 h 1135360"/>
                <a:gd name="connsiteX3" fmla="*/ 567532 w 1135063"/>
                <a:gd name="connsiteY3" fmla="*/ 1135360 h 1135360"/>
                <a:gd name="connsiteX4" fmla="*/ 0 w 1135063"/>
                <a:gd name="connsiteY4" fmla="*/ 567680 h 11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3" h="1135360">
                  <a:moveTo>
                    <a:pt x="0" y="567680"/>
                  </a:moveTo>
                  <a:cubicBezTo>
                    <a:pt x="0" y="254159"/>
                    <a:pt x="254093" y="0"/>
                    <a:pt x="567532" y="0"/>
                  </a:cubicBezTo>
                  <a:cubicBezTo>
                    <a:pt x="880971" y="0"/>
                    <a:pt x="1135064" y="254159"/>
                    <a:pt x="1135064" y="567680"/>
                  </a:cubicBezTo>
                  <a:cubicBezTo>
                    <a:pt x="1135064" y="881201"/>
                    <a:pt x="880971" y="1135360"/>
                    <a:pt x="567532" y="1135360"/>
                  </a:cubicBezTo>
                  <a:cubicBezTo>
                    <a:pt x="254093" y="1135360"/>
                    <a:pt x="0" y="881201"/>
                    <a:pt x="0" y="567680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007" tIns="177465" rIns="177905" bIns="17746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200" b="1" kern="1200" dirty="0">
                  <a:latin typeface="Figtree" panose="020B0604020202020204" charset="0"/>
                </a:rPr>
                <a:t>Project </a:t>
              </a:r>
              <a:r>
                <a:rPr lang="en-IN" sz="1200" b="1" kern="1200" dirty="0" err="1">
                  <a:latin typeface="Figtree" panose="020B0604020202020204" charset="0"/>
                </a:rPr>
                <a:t>Presentat</a:t>
              </a:r>
              <a:r>
                <a:rPr lang="en-IN" sz="1200" b="1" kern="1200" dirty="0">
                  <a:latin typeface="Figtree" panose="020B0604020202020204" charset="0"/>
                </a:rPr>
                <a:t>-ion</a:t>
              </a: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2FD5B7-A4DC-7DBF-62AF-B4AF04815BD4}"/>
              </a:ext>
            </a:extLst>
          </p:cNvPr>
          <p:cNvSpPr/>
          <p:nvPr/>
        </p:nvSpPr>
        <p:spPr>
          <a:xfrm>
            <a:off x="7789355" y="2813340"/>
            <a:ext cx="1135063" cy="666829"/>
          </a:xfrm>
          <a:custGeom>
            <a:avLst/>
            <a:gdLst>
              <a:gd name="connsiteX0" fmla="*/ 0 w 1135063"/>
              <a:gd name="connsiteY0" fmla="*/ 0 h 666829"/>
              <a:gd name="connsiteX1" fmla="*/ 1135063 w 1135063"/>
              <a:gd name="connsiteY1" fmla="*/ 0 h 666829"/>
              <a:gd name="connsiteX2" fmla="*/ 1135063 w 1135063"/>
              <a:gd name="connsiteY2" fmla="*/ 666829 h 666829"/>
              <a:gd name="connsiteX3" fmla="*/ 0 w 1135063"/>
              <a:gd name="connsiteY3" fmla="*/ 666829 h 666829"/>
              <a:gd name="connsiteX4" fmla="*/ 0 w 1135063"/>
              <a:gd name="connsiteY4" fmla="*/ 0 h 66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3" h="666829">
                <a:moveTo>
                  <a:pt x="0" y="0"/>
                </a:moveTo>
                <a:lnTo>
                  <a:pt x="1135063" y="0"/>
                </a:lnTo>
                <a:lnTo>
                  <a:pt x="1135063" y="666829"/>
                </a:lnTo>
                <a:lnTo>
                  <a:pt x="0" y="6668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latin typeface="Figtree" panose="020B0604020202020204" charset="0"/>
              </a:rPr>
              <a:t>Summarized findings into a stakeholder-friendly presentation</a:t>
            </a:r>
            <a:endParaRPr lang="en-IN" sz="1100" kern="1200" dirty="0">
              <a:latin typeface="Figtree" panose="020B060402020202020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EEEE7A-B2FD-9D8D-A27A-3C7F5E8F09FA}"/>
              </a:ext>
            </a:extLst>
          </p:cNvPr>
          <p:cNvGrpSpPr/>
          <p:nvPr/>
        </p:nvGrpSpPr>
        <p:grpSpPr>
          <a:xfrm>
            <a:off x="6452570" y="1512329"/>
            <a:ext cx="1216532" cy="1216532"/>
            <a:chOff x="6444821" y="1713803"/>
            <a:chExt cx="1216532" cy="1216532"/>
          </a:xfrm>
        </p:grpSpPr>
        <p:sp>
          <p:nvSpPr>
            <p:cNvPr id="10" name="Teardrop 9">
              <a:extLst>
                <a:ext uri="{FF2B5EF4-FFF2-40B4-BE49-F238E27FC236}">
                  <a16:creationId xmlns:a16="http://schemas.microsoft.com/office/drawing/2014/main" id="{82521070-BE51-7E6E-3CC0-9E66C9ECF8EB}"/>
                </a:ext>
              </a:extLst>
            </p:cNvPr>
            <p:cNvSpPr/>
            <p:nvPr/>
          </p:nvSpPr>
          <p:spPr>
            <a:xfrm rot="2700000">
              <a:off x="6444821" y="1713803"/>
              <a:ext cx="1216532" cy="1216532"/>
            </a:xfrm>
            <a:prstGeom prst="teardrop">
              <a:avLst>
                <a:gd name="adj" fmla="val 1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B44E4B-E222-50BE-9687-7D3CB9F1730B}"/>
                </a:ext>
              </a:extLst>
            </p:cNvPr>
            <p:cNvSpPr/>
            <p:nvPr/>
          </p:nvSpPr>
          <p:spPr>
            <a:xfrm>
              <a:off x="6485556" y="1754496"/>
              <a:ext cx="1135063" cy="1135360"/>
            </a:xfrm>
            <a:custGeom>
              <a:avLst/>
              <a:gdLst>
                <a:gd name="connsiteX0" fmla="*/ 0 w 1135063"/>
                <a:gd name="connsiteY0" fmla="*/ 567680 h 1135360"/>
                <a:gd name="connsiteX1" fmla="*/ 567532 w 1135063"/>
                <a:gd name="connsiteY1" fmla="*/ 0 h 1135360"/>
                <a:gd name="connsiteX2" fmla="*/ 1135064 w 1135063"/>
                <a:gd name="connsiteY2" fmla="*/ 567680 h 1135360"/>
                <a:gd name="connsiteX3" fmla="*/ 567532 w 1135063"/>
                <a:gd name="connsiteY3" fmla="*/ 1135360 h 1135360"/>
                <a:gd name="connsiteX4" fmla="*/ 0 w 1135063"/>
                <a:gd name="connsiteY4" fmla="*/ 567680 h 11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3" h="1135360">
                  <a:moveTo>
                    <a:pt x="0" y="567680"/>
                  </a:moveTo>
                  <a:cubicBezTo>
                    <a:pt x="0" y="254159"/>
                    <a:pt x="254093" y="0"/>
                    <a:pt x="567532" y="0"/>
                  </a:cubicBezTo>
                  <a:cubicBezTo>
                    <a:pt x="880971" y="0"/>
                    <a:pt x="1135064" y="254159"/>
                    <a:pt x="1135064" y="567680"/>
                  </a:cubicBezTo>
                  <a:cubicBezTo>
                    <a:pt x="1135064" y="881201"/>
                    <a:pt x="880971" y="1135360"/>
                    <a:pt x="567532" y="1135360"/>
                  </a:cubicBezTo>
                  <a:cubicBezTo>
                    <a:pt x="254093" y="1135360"/>
                    <a:pt x="0" y="881201"/>
                    <a:pt x="0" y="567680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007" tIns="177465" rIns="177905" bIns="17746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>
                  <a:latin typeface="Figtree" panose="020B0604020202020204" charset="0"/>
                </a:rPr>
                <a:t>Data Visualization in Power BI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4F5E8B-18BA-DF22-FFDD-9D8922A9646B}"/>
              </a:ext>
            </a:extLst>
          </p:cNvPr>
          <p:cNvSpPr/>
          <p:nvPr/>
        </p:nvSpPr>
        <p:spPr>
          <a:xfrm>
            <a:off x="6532067" y="2813340"/>
            <a:ext cx="1135063" cy="666829"/>
          </a:xfrm>
          <a:custGeom>
            <a:avLst/>
            <a:gdLst>
              <a:gd name="connsiteX0" fmla="*/ 0 w 1135063"/>
              <a:gd name="connsiteY0" fmla="*/ 0 h 666829"/>
              <a:gd name="connsiteX1" fmla="*/ 1135063 w 1135063"/>
              <a:gd name="connsiteY1" fmla="*/ 0 h 666829"/>
              <a:gd name="connsiteX2" fmla="*/ 1135063 w 1135063"/>
              <a:gd name="connsiteY2" fmla="*/ 666829 h 666829"/>
              <a:gd name="connsiteX3" fmla="*/ 0 w 1135063"/>
              <a:gd name="connsiteY3" fmla="*/ 666829 h 666829"/>
              <a:gd name="connsiteX4" fmla="*/ 0 w 1135063"/>
              <a:gd name="connsiteY4" fmla="*/ 0 h 66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3" h="666829">
                <a:moveTo>
                  <a:pt x="0" y="0"/>
                </a:moveTo>
                <a:lnTo>
                  <a:pt x="1135063" y="0"/>
                </a:lnTo>
                <a:lnTo>
                  <a:pt x="1135063" y="666829"/>
                </a:lnTo>
                <a:lnTo>
                  <a:pt x="0" y="6668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latin typeface="Figtree" panose="020B0604020202020204" charset="0"/>
              </a:rPr>
              <a:t>Created interactive and focused dashboards</a:t>
            </a:r>
            <a:endParaRPr lang="en-IN" sz="1100" kern="1200" dirty="0">
              <a:latin typeface="Figtree" panose="020B060402020202020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AB7C7E-3546-1D96-0B3E-C33FD183366E}"/>
              </a:ext>
            </a:extLst>
          </p:cNvPr>
          <p:cNvGrpSpPr/>
          <p:nvPr/>
        </p:nvGrpSpPr>
        <p:grpSpPr>
          <a:xfrm>
            <a:off x="5196181" y="1512329"/>
            <a:ext cx="1216532" cy="1216532"/>
            <a:chOff x="5188432" y="1713803"/>
            <a:chExt cx="1216532" cy="1216532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5F954206-1BE5-CBEF-D2C3-84EE4221054C}"/>
                </a:ext>
              </a:extLst>
            </p:cNvPr>
            <p:cNvSpPr/>
            <p:nvPr/>
          </p:nvSpPr>
          <p:spPr>
            <a:xfrm rot="2700000">
              <a:off x="5188432" y="1713803"/>
              <a:ext cx="1216532" cy="1216532"/>
            </a:xfrm>
            <a:prstGeom prst="teardrop">
              <a:avLst>
                <a:gd name="adj" fmla="val 1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CAE11C-E8D0-561A-8233-50A91A067F0A}"/>
                </a:ext>
              </a:extLst>
            </p:cNvPr>
            <p:cNvSpPr/>
            <p:nvPr/>
          </p:nvSpPr>
          <p:spPr>
            <a:xfrm>
              <a:off x="5228268" y="1754496"/>
              <a:ext cx="1135063" cy="1135360"/>
            </a:xfrm>
            <a:custGeom>
              <a:avLst/>
              <a:gdLst>
                <a:gd name="connsiteX0" fmla="*/ 0 w 1135063"/>
                <a:gd name="connsiteY0" fmla="*/ 567680 h 1135360"/>
                <a:gd name="connsiteX1" fmla="*/ 567532 w 1135063"/>
                <a:gd name="connsiteY1" fmla="*/ 0 h 1135360"/>
                <a:gd name="connsiteX2" fmla="*/ 1135064 w 1135063"/>
                <a:gd name="connsiteY2" fmla="*/ 567680 h 1135360"/>
                <a:gd name="connsiteX3" fmla="*/ 567532 w 1135063"/>
                <a:gd name="connsiteY3" fmla="*/ 1135360 h 1135360"/>
                <a:gd name="connsiteX4" fmla="*/ 0 w 1135063"/>
                <a:gd name="connsiteY4" fmla="*/ 567680 h 11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3" h="1135360">
                  <a:moveTo>
                    <a:pt x="0" y="567680"/>
                  </a:moveTo>
                  <a:cubicBezTo>
                    <a:pt x="0" y="254159"/>
                    <a:pt x="254093" y="0"/>
                    <a:pt x="567532" y="0"/>
                  </a:cubicBezTo>
                  <a:cubicBezTo>
                    <a:pt x="880971" y="0"/>
                    <a:pt x="1135064" y="254159"/>
                    <a:pt x="1135064" y="567680"/>
                  </a:cubicBezTo>
                  <a:cubicBezTo>
                    <a:pt x="1135064" y="881201"/>
                    <a:pt x="880971" y="1135360"/>
                    <a:pt x="567532" y="1135360"/>
                  </a:cubicBezTo>
                  <a:cubicBezTo>
                    <a:pt x="254093" y="1135360"/>
                    <a:pt x="0" y="881201"/>
                    <a:pt x="0" y="567680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06" tIns="177465" rIns="177006" bIns="17746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200" b="1" kern="1200" dirty="0">
                  <a:latin typeface="Figtree" panose="020B0604020202020204" charset="0"/>
                </a:rPr>
                <a:t>Data Analysis in SQL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674B86-0A82-EDBE-7D33-5002AFBDDD61}"/>
              </a:ext>
            </a:extLst>
          </p:cNvPr>
          <p:cNvSpPr/>
          <p:nvPr/>
        </p:nvSpPr>
        <p:spPr>
          <a:xfrm>
            <a:off x="5274780" y="2813340"/>
            <a:ext cx="1135063" cy="666829"/>
          </a:xfrm>
          <a:custGeom>
            <a:avLst/>
            <a:gdLst>
              <a:gd name="connsiteX0" fmla="*/ 0 w 1135063"/>
              <a:gd name="connsiteY0" fmla="*/ 0 h 666829"/>
              <a:gd name="connsiteX1" fmla="*/ 1135063 w 1135063"/>
              <a:gd name="connsiteY1" fmla="*/ 0 h 666829"/>
              <a:gd name="connsiteX2" fmla="*/ 1135063 w 1135063"/>
              <a:gd name="connsiteY2" fmla="*/ 666829 h 666829"/>
              <a:gd name="connsiteX3" fmla="*/ 0 w 1135063"/>
              <a:gd name="connsiteY3" fmla="*/ 666829 h 666829"/>
              <a:gd name="connsiteX4" fmla="*/ 0 w 1135063"/>
              <a:gd name="connsiteY4" fmla="*/ 0 h 66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3" h="666829">
                <a:moveTo>
                  <a:pt x="0" y="0"/>
                </a:moveTo>
                <a:lnTo>
                  <a:pt x="1135063" y="0"/>
                </a:lnTo>
                <a:lnTo>
                  <a:pt x="1135063" y="666829"/>
                </a:lnTo>
                <a:lnTo>
                  <a:pt x="0" y="6668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latin typeface="Figtree" panose="020B0604020202020204" charset="0"/>
              </a:rPr>
              <a:t>Performed in-depth analysis through queries involving aggregation, filtering, and joins to extract insights.</a:t>
            </a:r>
            <a:endParaRPr lang="en-IN" sz="1100" kern="1200" dirty="0">
              <a:latin typeface="Figtree" panose="020B060402020202020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A366F3-2F97-9443-B6DB-BC5E598FC2DF}"/>
              </a:ext>
            </a:extLst>
          </p:cNvPr>
          <p:cNvGrpSpPr/>
          <p:nvPr/>
        </p:nvGrpSpPr>
        <p:grpSpPr>
          <a:xfrm>
            <a:off x="3938894" y="1512329"/>
            <a:ext cx="1216532" cy="1216532"/>
            <a:chOff x="3931145" y="1713803"/>
            <a:chExt cx="1216532" cy="1216532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2E571D7C-3679-0342-F408-083C96F9E9AB}"/>
                </a:ext>
              </a:extLst>
            </p:cNvPr>
            <p:cNvSpPr/>
            <p:nvPr/>
          </p:nvSpPr>
          <p:spPr>
            <a:xfrm rot="2700000">
              <a:off x="3931145" y="1713803"/>
              <a:ext cx="1216532" cy="1216532"/>
            </a:xfrm>
            <a:prstGeom prst="teardrop">
              <a:avLst>
                <a:gd name="adj" fmla="val 1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A35EBB7-7DC9-AF1A-135F-EB203B7BD816}"/>
                </a:ext>
              </a:extLst>
            </p:cNvPr>
            <p:cNvSpPr/>
            <p:nvPr/>
          </p:nvSpPr>
          <p:spPr>
            <a:xfrm>
              <a:off x="3971880" y="1754496"/>
              <a:ext cx="1135063" cy="1135360"/>
            </a:xfrm>
            <a:custGeom>
              <a:avLst/>
              <a:gdLst>
                <a:gd name="connsiteX0" fmla="*/ 0 w 1135063"/>
                <a:gd name="connsiteY0" fmla="*/ 567680 h 1135360"/>
                <a:gd name="connsiteX1" fmla="*/ 567532 w 1135063"/>
                <a:gd name="connsiteY1" fmla="*/ 0 h 1135360"/>
                <a:gd name="connsiteX2" fmla="*/ 1135064 w 1135063"/>
                <a:gd name="connsiteY2" fmla="*/ 567680 h 1135360"/>
                <a:gd name="connsiteX3" fmla="*/ 567532 w 1135063"/>
                <a:gd name="connsiteY3" fmla="*/ 1135360 h 1135360"/>
                <a:gd name="connsiteX4" fmla="*/ 0 w 1135063"/>
                <a:gd name="connsiteY4" fmla="*/ 567680 h 11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3" h="1135360">
                  <a:moveTo>
                    <a:pt x="0" y="567680"/>
                  </a:moveTo>
                  <a:cubicBezTo>
                    <a:pt x="0" y="254159"/>
                    <a:pt x="254093" y="0"/>
                    <a:pt x="567532" y="0"/>
                  </a:cubicBezTo>
                  <a:cubicBezTo>
                    <a:pt x="880971" y="0"/>
                    <a:pt x="1135064" y="254159"/>
                    <a:pt x="1135064" y="567680"/>
                  </a:cubicBezTo>
                  <a:cubicBezTo>
                    <a:pt x="1135064" y="881201"/>
                    <a:pt x="880971" y="1135360"/>
                    <a:pt x="567532" y="1135360"/>
                  </a:cubicBezTo>
                  <a:cubicBezTo>
                    <a:pt x="254093" y="1135360"/>
                    <a:pt x="0" y="881201"/>
                    <a:pt x="0" y="567680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006" tIns="177465" rIns="177906" bIns="17746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 err="1">
                  <a:latin typeface="Figtree" panose="020B0604020202020204" charset="0"/>
                </a:rPr>
                <a:t>Explorato-ry</a:t>
              </a:r>
              <a:r>
                <a:rPr lang="en-US" sz="1200" b="1" kern="1200" dirty="0">
                  <a:latin typeface="Figtree" panose="020B0604020202020204" charset="0"/>
                </a:rPr>
                <a:t> Data Analysis (EDA) in Excel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B6947B2-2DB6-AFAD-E527-149E9E2B7AEF}"/>
              </a:ext>
            </a:extLst>
          </p:cNvPr>
          <p:cNvSpPr/>
          <p:nvPr/>
        </p:nvSpPr>
        <p:spPr>
          <a:xfrm>
            <a:off x="4018391" y="2813340"/>
            <a:ext cx="1135063" cy="666829"/>
          </a:xfrm>
          <a:custGeom>
            <a:avLst/>
            <a:gdLst>
              <a:gd name="connsiteX0" fmla="*/ 0 w 1135063"/>
              <a:gd name="connsiteY0" fmla="*/ 0 h 666829"/>
              <a:gd name="connsiteX1" fmla="*/ 1135063 w 1135063"/>
              <a:gd name="connsiteY1" fmla="*/ 0 h 666829"/>
              <a:gd name="connsiteX2" fmla="*/ 1135063 w 1135063"/>
              <a:gd name="connsiteY2" fmla="*/ 666829 h 666829"/>
              <a:gd name="connsiteX3" fmla="*/ 0 w 1135063"/>
              <a:gd name="connsiteY3" fmla="*/ 666829 h 666829"/>
              <a:gd name="connsiteX4" fmla="*/ 0 w 1135063"/>
              <a:gd name="connsiteY4" fmla="*/ 0 h 66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3" h="666829">
                <a:moveTo>
                  <a:pt x="0" y="0"/>
                </a:moveTo>
                <a:lnTo>
                  <a:pt x="1135063" y="0"/>
                </a:lnTo>
                <a:lnTo>
                  <a:pt x="1135063" y="666829"/>
                </a:lnTo>
                <a:lnTo>
                  <a:pt x="0" y="6668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latin typeface="Figtree" panose="020B0604020202020204" charset="0"/>
              </a:rPr>
              <a:t>Used pivot tables and charts to observe trends and distributions.</a:t>
            </a:r>
            <a:endParaRPr lang="en-IN" sz="1100" kern="1200" dirty="0">
              <a:latin typeface="Figtree" panose="020B060402020202020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36D709-F088-BA32-9B06-C6848914D3AE}"/>
              </a:ext>
            </a:extLst>
          </p:cNvPr>
          <p:cNvGrpSpPr/>
          <p:nvPr/>
        </p:nvGrpSpPr>
        <p:grpSpPr>
          <a:xfrm>
            <a:off x="2681606" y="1512329"/>
            <a:ext cx="1216532" cy="1216532"/>
            <a:chOff x="2673857" y="1713803"/>
            <a:chExt cx="1216532" cy="1216532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AA41F7DF-BF46-620C-519F-269D4D1C2444}"/>
                </a:ext>
              </a:extLst>
            </p:cNvPr>
            <p:cNvSpPr/>
            <p:nvPr/>
          </p:nvSpPr>
          <p:spPr>
            <a:xfrm rot="2700000">
              <a:off x="2673857" y="1713803"/>
              <a:ext cx="1216532" cy="1216532"/>
            </a:xfrm>
            <a:prstGeom prst="teardrop">
              <a:avLst>
                <a:gd name="adj" fmla="val 1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650339-F4F8-EB41-3C94-19BD0A9C4F5B}"/>
                </a:ext>
              </a:extLst>
            </p:cNvPr>
            <p:cNvSpPr/>
            <p:nvPr/>
          </p:nvSpPr>
          <p:spPr>
            <a:xfrm>
              <a:off x="2714592" y="1754496"/>
              <a:ext cx="1135063" cy="1135360"/>
            </a:xfrm>
            <a:custGeom>
              <a:avLst/>
              <a:gdLst>
                <a:gd name="connsiteX0" fmla="*/ 0 w 1135063"/>
                <a:gd name="connsiteY0" fmla="*/ 567680 h 1135360"/>
                <a:gd name="connsiteX1" fmla="*/ 567532 w 1135063"/>
                <a:gd name="connsiteY1" fmla="*/ 0 h 1135360"/>
                <a:gd name="connsiteX2" fmla="*/ 1135064 w 1135063"/>
                <a:gd name="connsiteY2" fmla="*/ 567680 h 1135360"/>
                <a:gd name="connsiteX3" fmla="*/ 567532 w 1135063"/>
                <a:gd name="connsiteY3" fmla="*/ 1135360 h 1135360"/>
                <a:gd name="connsiteX4" fmla="*/ 0 w 1135063"/>
                <a:gd name="connsiteY4" fmla="*/ 567680 h 11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3" h="1135360">
                  <a:moveTo>
                    <a:pt x="0" y="567680"/>
                  </a:moveTo>
                  <a:cubicBezTo>
                    <a:pt x="0" y="254159"/>
                    <a:pt x="254093" y="0"/>
                    <a:pt x="567532" y="0"/>
                  </a:cubicBezTo>
                  <a:cubicBezTo>
                    <a:pt x="880971" y="0"/>
                    <a:pt x="1135064" y="254159"/>
                    <a:pt x="1135064" y="567680"/>
                  </a:cubicBezTo>
                  <a:cubicBezTo>
                    <a:pt x="1135064" y="881201"/>
                    <a:pt x="880971" y="1135360"/>
                    <a:pt x="567532" y="1135360"/>
                  </a:cubicBezTo>
                  <a:cubicBezTo>
                    <a:pt x="254093" y="1135360"/>
                    <a:pt x="0" y="881201"/>
                    <a:pt x="0" y="567680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007" tIns="177465" rIns="177905" bIns="17746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200" b="1" kern="1200" dirty="0">
                  <a:latin typeface="Figtree" panose="020B0604020202020204" charset="0"/>
                </a:rPr>
                <a:t>Data Cleaning and </a:t>
              </a:r>
              <a:r>
                <a:rPr lang="en-IN" sz="1200" b="1" kern="1200" dirty="0" err="1">
                  <a:latin typeface="Figtree" panose="020B0604020202020204" charset="0"/>
                </a:rPr>
                <a:t>Standardi-zation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7F9F38-5ED3-D1DC-5233-05AF2A809E6C}"/>
              </a:ext>
            </a:extLst>
          </p:cNvPr>
          <p:cNvSpPr/>
          <p:nvPr/>
        </p:nvSpPr>
        <p:spPr>
          <a:xfrm>
            <a:off x="2761104" y="2813340"/>
            <a:ext cx="1135063" cy="666829"/>
          </a:xfrm>
          <a:custGeom>
            <a:avLst/>
            <a:gdLst>
              <a:gd name="connsiteX0" fmla="*/ 0 w 1135063"/>
              <a:gd name="connsiteY0" fmla="*/ 0 h 666829"/>
              <a:gd name="connsiteX1" fmla="*/ 1135063 w 1135063"/>
              <a:gd name="connsiteY1" fmla="*/ 0 h 666829"/>
              <a:gd name="connsiteX2" fmla="*/ 1135063 w 1135063"/>
              <a:gd name="connsiteY2" fmla="*/ 666829 h 666829"/>
              <a:gd name="connsiteX3" fmla="*/ 0 w 1135063"/>
              <a:gd name="connsiteY3" fmla="*/ 666829 h 666829"/>
              <a:gd name="connsiteX4" fmla="*/ 0 w 1135063"/>
              <a:gd name="connsiteY4" fmla="*/ 0 h 66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3" h="666829">
                <a:moveTo>
                  <a:pt x="0" y="0"/>
                </a:moveTo>
                <a:lnTo>
                  <a:pt x="1135063" y="0"/>
                </a:lnTo>
                <a:lnTo>
                  <a:pt x="1135063" y="666829"/>
                </a:lnTo>
                <a:lnTo>
                  <a:pt x="0" y="6668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1100" kern="1200" dirty="0">
                <a:latin typeface="Figtree" panose="020B0604020202020204" charset="0"/>
              </a:rPr>
              <a:t>Normalised data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1100" kern="1200" dirty="0">
                <a:latin typeface="Figtree" panose="020B0604020202020204" charset="0"/>
              </a:rPr>
              <a:t>Handled Missing Values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08A40D-C95E-5257-9BF2-78B68739A8FF}"/>
              </a:ext>
            </a:extLst>
          </p:cNvPr>
          <p:cNvGrpSpPr/>
          <p:nvPr/>
        </p:nvGrpSpPr>
        <p:grpSpPr>
          <a:xfrm>
            <a:off x="1425218" y="1512329"/>
            <a:ext cx="1216532" cy="1216532"/>
            <a:chOff x="1417469" y="1713803"/>
            <a:chExt cx="1216532" cy="1216532"/>
          </a:xfrm>
        </p:grpSpPr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893C0F2B-3B5C-E2EB-4EB0-717B1F05E457}"/>
                </a:ext>
              </a:extLst>
            </p:cNvPr>
            <p:cNvSpPr/>
            <p:nvPr/>
          </p:nvSpPr>
          <p:spPr>
            <a:xfrm rot="2700000">
              <a:off x="1417469" y="1713803"/>
              <a:ext cx="1216532" cy="1216532"/>
            </a:xfrm>
            <a:prstGeom prst="teardrop">
              <a:avLst>
                <a:gd name="adj" fmla="val 1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A6DD9F4-C8C8-0A90-6103-A12E3F0823A4}"/>
                </a:ext>
              </a:extLst>
            </p:cNvPr>
            <p:cNvSpPr/>
            <p:nvPr/>
          </p:nvSpPr>
          <p:spPr>
            <a:xfrm>
              <a:off x="1457305" y="1754496"/>
              <a:ext cx="1135063" cy="1135360"/>
            </a:xfrm>
            <a:custGeom>
              <a:avLst/>
              <a:gdLst>
                <a:gd name="connsiteX0" fmla="*/ 0 w 1135063"/>
                <a:gd name="connsiteY0" fmla="*/ 567680 h 1135360"/>
                <a:gd name="connsiteX1" fmla="*/ 567532 w 1135063"/>
                <a:gd name="connsiteY1" fmla="*/ 0 h 1135360"/>
                <a:gd name="connsiteX2" fmla="*/ 1135064 w 1135063"/>
                <a:gd name="connsiteY2" fmla="*/ 567680 h 1135360"/>
                <a:gd name="connsiteX3" fmla="*/ 567532 w 1135063"/>
                <a:gd name="connsiteY3" fmla="*/ 1135360 h 1135360"/>
                <a:gd name="connsiteX4" fmla="*/ 0 w 1135063"/>
                <a:gd name="connsiteY4" fmla="*/ 567680 h 11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3" h="1135360">
                  <a:moveTo>
                    <a:pt x="0" y="567680"/>
                  </a:moveTo>
                  <a:cubicBezTo>
                    <a:pt x="0" y="254159"/>
                    <a:pt x="254093" y="0"/>
                    <a:pt x="567532" y="0"/>
                  </a:cubicBezTo>
                  <a:cubicBezTo>
                    <a:pt x="880971" y="0"/>
                    <a:pt x="1135064" y="254159"/>
                    <a:pt x="1135064" y="567680"/>
                  </a:cubicBezTo>
                  <a:cubicBezTo>
                    <a:pt x="1135064" y="881201"/>
                    <a:pt x="880971" y="1135360"/>
                    <a:pt x="567532" y="1135360"/>
                  </a:cubicBezTo>
                  <a:cubicBezTo>
                    <a:pt x="254093" y="1135360"/>
                    <a:pt x="0" y="881201"/>
                    <a:pt x="0" y="567680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05" tIns="177465" rIns="177007" bIns="17746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200" b="1" kern="1200" dirty="0">
                  <a:latin typeface="Figtree" panose="020B0604020202020204" charset="0"/>
                </a:rPr>
                <a:t>Data Collection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90F6C4-6671-51A1-D400-5954AC76B8D9}"/>
              </a:ext>
            </a:extLst>
          </p:cNvPr>
          <p:cNvSpPr/>
          <p:nvPr/>
        </p:nvSpPr>
        <p:spPr>
          <a:xfrm>
            <a:off x="1503816" y="2813340"/>
            <a:ext cx="1135063" cy="666829"/>
          </a:xfrm>
          <a:custGeom>
            <a:avLst/>
            <a:gdLst>
              <a:gd name="connsiteX0" fmla="*/ 0 w 1135063"/>
              <a:gd name="connsiteY0" fmla="*/ 0 h 666829"/>
              <a:gd name="connsiteX1" fmla="*/ 1135063 w 1135063"/>
              <a:gd name="connsiteY1" fmla="*/ 0 h 666829"/>
              <a:gd name="connsiteX2" fmla="*/ 1135063 w 1135063"/>
              <a:gd name="connsiteY2" fmla="*/ 666829 h 666829"/>
              <a:gd name="connsiteX3" fmla="*/ 0 w 1135063"/>
              <a:gd name="connsiteY3" fmla="*/ 666829 h 666829"/>
              <a:gd name="connsiteX4" fmla="*/ 0 w 1135063"/>
              <a:gd name="connsiteY4" fmla="*/ 0 h 66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3" h="666829">
                <a:moveTo>
                  <a:pt x="0" y="0"/>
                </a:moveTo>
                <a:lnTo>
                  <a:pt x="1135063" y="0"/>
                </a:lnTo>
                <a:lnTo>
                  <a:pt x="1135063" y="666829"/>
                </a:lnTo>
                <a:lnTo>
                  <a:pt x="0" y="6668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1100" kern="1200" dirty="0">
                <a:latin typeface="Figtree" panose="020B0604020202020204" charset="0"/>
              </a:rPr>
              <a:t>Used Structured Google Form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1100" kern="1200" dirty="0">
                <a:latin typeface="Figtree" panose="020B0604020202020204" charset="0"/>
              </a:rPr>
              <a:t>Targeted </a:t>
            </a:r>
            <a:r>
              <a:rPr lang="en-IN" sz="1100" kern="1200" dirty="0" err="1">
                <a:latin typeface="Figtree" panose="020B0604020202020204" charset="0"/>
              </a:rPr>
              <a:t>GenZ</a:t>
            </a:r>
            <a:r>
              <a:rPr lang="en-IN" sz="1100" kern="1200" dirty="0">
                <a:latin typeface="Figtree" panose="020B0604020202020204" charset="0"/>
              </a:rPr>
              <a:t>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B64C1A-1607-4AEB-E820-6A00581B6145}"/>
              </a:ext>
            </a:extLst>
          </p:cNvPr>
          <p:cNvGrpSpPr/>
          <p:nvPr/>
        </p:nvGrpSpPr>
        <p:grpSpPr>
          <a:xfrm>
            <a:off x="122556" y="1512329"/>
            <a:ext cx="1216532" cy="1216532"/>
            <a:chOff x="160181" y="1713803"/>
            <a:chExt cx="1216532" cy="1216532"/>
          </a:xfrm>
        </p:grpSpPr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68916671-FFAE-61BE-E5C7-C1C6B93F67CC}"/>
                </a:ext>
              </a:extLst>
            </p:cNvPr>
            <p:cNvSpPr/>
            <p:nvPr/>
          </p:nvSpPr>
          <p:spPr>
            <a:xfrm rot="2700000">
              <a:off x="160181" y="1713803"/>
              <a:ext cx="1216532" cy="1216532"/>
            </a:xfrm>
            <a:prstGeom prst="teardrop">
              <a:avLst>
                <a:gd name="adj" fmla="val 1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8AE061-842E-27A1-1F70-4AD4937CD63C}"/>
                </a:ext>
              </a:extLst>
            </p:cNvPr>
            <p:cNvSpPr/>
            <p:nvPr/>
          </p:nvSpPr>
          <p:spPr>
            <a:xfrm>
              <a:off x="200916" y="1754496"/>
              <a:ext cx="1135063" cy="1135360"/>
            </a:xfrm>
            <a:custGeom>
              <a:avLst/>
              <a:gdLst>
                <a:gd name="connsiteX0" fmla="*/ 0 w 1135063"/>
                <a:gd name="connsiteY0" fmla="*/ 567680 h 1135360"/>
                <a:gd name="connsiteX1" fmla="*/ 567532 w 1135063"/>
                <a:gd name="connsiteY1" fmla="*/ 0 h 1135360"/>
                <a:gd name="connsiteX2" fmla="*/ 1135064 w 1135063"/>
                <a:gd name="connsiteY2" fmla="*/ 567680 h 1135360"/>
                <a:gd name="connsiteX3" fmla="*/ 567532 w 1135063"/>
                <a:gd name="connsiteY3" fmla="*/ 1135360 h 1135360"/>
                <a:gd name="connsiteX4" fmla="*/ 0 w 1135063"/>
                <a:gd name="connsiteY4" fmla="*/ 567680 h 113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3" h="1135360">
                  <a:moveTo>
                    <a:pt x="0" y="567680"/>
                  </a:moveTo>
                  <a:cubicBezTo>
                    <a:pt x="0" y="254159"/>
                    <a:pt x="254093" y="0"/>
                    <a:pt x="567532" y="0"/>
                  </a:cubicBezTo>
                  <a:cubicBezTo>
                    <a:pt x="880971" y="0"/>
                    <a:pt x="1135064" y="254159"/>
                    <a:pt x="1135064" y="567680"/>
                  </a:cubicBezTo>
                  <a:cubicBezTo>
                    <a:pt x="1135064" y="881201"/>
                    <a:pt x="880971" y="1135360"/>
                    <a:pt x="567532" y="1135360"/>
                  </a:cubicBezTo>
                  <a:cubicBezTo>
                    <a:pt x="254093" y="1135360"/>
                    <a:pt x="0" y="881201"/>
                    <a:pt x="0" y="567680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007" tIns="177465" rIns="177905" bIns="17746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200" b="1" kern="1200" dirty="0">
                  <a:latin typeface="Figtree" panose="020B0604020202020204" charset="0"/>
                </a:rPr>
                <a:t>Problem Statement Documentation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D5106BD-065D-0B31-2261-0FD5F7846D2D}"/>
              </a:ext>
            </a:extLst>
          </p:cNvPr>
          <p:cNvSpPr/>
          <p:nvPr/>
        </p:nvSpPr>
        <p:spPr>
          <a:xfrm>
            <a:off x="247427" y="2813340"/>
            <a:ext cx="1135063" cy="666829"/>
          </a:xfrm>
          <a:custGeom>
            <a:avLst/>
            <a:gdLst>
              <a:gd name="connsiteX0" fmla="*/ 0 w 1135063"/>
              <a:gd name="connsiteY0" fmla="*/ 0 h 666829"/>
              <a:gd name="connsiteX1" fmla="*/ 1135063 w 1135063"/>
              <a:gd name="connsiteY1" fmla="*/ 0 h 666829"/>
              <a:gd name="connsiteX2" fmla="*/ 1135063 w 1135063"/>
              <a:gd name="connsiteY2" fmla="*/ 666829 h 666829"/>
              <a:gd name="connsiteX3" fmla="*/ 0 w 1135063"/>
              <a:gd name="connsiteY3" fmla="*/ 666829 h 666829"/>
              <a:gd name="connsiteX4" fmla="*/ 0 w 1135063"/>
              <a:gd name="connsiteY4" fmla="*/ 0 h 66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3" h="666829">
                <a:moveTo>
                  <a:pt x="0" y="0"/>
                </a:moveTo>
                <a:lnTo>
                  <a:pt x="1135063" y="0"/>
                </a:lnTo>
                <a:lnTo>
                  <a:pt x="1135063" y="666829"/>
                </a:lnTo>
                <a:lnTo>
                  <a:pt x="0" y="6668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latin typeface="Figtree" panose="020B0604020202020204" charset="0"/>
              </a:rPr>
              <a:t>Used 5W1H framework</a:t>
            </a:r>
            <a:endParaRPr lang="en-IN" sz="1100" kern="1200" dirty="0">
              <a:latin typeface="Figtree" panose="020B0604020202020204" charset="0"/>
            </a:endParaRP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1100" kern="1200" dirty="0">
                <a:latin typeface="Figtree" panose="020B0604020202020204" charset="0"/>
              </a:rPr>
              <a:t>Performed stakeholder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5" grpId="0"/>
      <p:bldP spid="18" grpId="0"/>
      <p:bldP spid="21" grpId="0"/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 txBox="1">
            <a:spLocks noGrp="1"/>
          </p:cNvSpPr>
          <p:nvPr>
            <p:ph type="body" idx="1"/>
          </p:nvPr>
        </p:nvSpPr>
        <p:spPr>
          <a:xfrm>
            <a:off x="537249" y="880440"/>
            <a:ext cx="6340626" cy="359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Used 5W1H Framework to identify the disconnect between Gen Z and employers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FFC644-7336-A74D-7158-E1F36FA86B0C}"/>
              </a:ext>
            </a:extLst>
          </p:cNvPr>
          <p:cNvSpPr/>
          <p:nvPr/>
        </p:nvSpPr>
        <p:spPr>
          <a:xfrm>
            <a:off x="0" y="1835756"/>
            <a:ext cx="2164683" cy="330774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562;p29">
            <a:extLst>
              <a:ext uri="{FF2B5EF4-FFF2-40B4-BE49-F238E27FC236}">
                <a16:creationId xmlns:a16="http://schemas.microsoft.com/office/drawing/2014/main" id="{8D020DCA-F6DF-5E7E-CCB9-565CB677576B}"/>
              </a:ext>
            </a:extLst>
          </p:cNvPr>
          <p:cNvSpPr txBox="1">
            <a:spLocks/>
          </p:cNvSpPr>
          <p:nvPr/>
        </p:nvSpPr>
        <p:spPr>
          <a:xfrm>
            <a:off x="0" y="252083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en-IN" sz="2800" dirty="0"/>
              <a:t>Task 1: Problem Statement Documentation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AF432F-2512-0D2C-D14E-FD621B7A6E03}"/>
              </a:ext>
            </a:extLst>
          </p:cNvPr>
          <p:cNvGrpSpPr/>
          <p:nvPr/>
        </p:nvGrpSpPr>
        <p:grpSpPr>
          <a:xfrm>
            <a:off x="197031" y="1464333"/>
            <a:ext cx="1279267" cy="2642092"/>
            <a:chOff x="197031" y="1464333"/>
            <a:chExt cx="1279267" cy="2642092"/>
          </a:xfrm>
        </p:grpSpPr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C5968037-3B8E-BB80-6E83-579395A602DB}"/>
                </a:ext>
              </a:extLst>
            </p:cNvPr>
            <p:cNvSpPr/>
            <p:nvPr/>
          </p:nvSpPr>
          <p:spPr>
            <a:xfrm>
              <a:off x="197031" y="1815857"/>
              <a:ext cx="0" cy="2080145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7150F2-95A3-D8CD-611A-9FB1FD2F06EE}"/>
                </a:ext>
              </a:extLst>
            </p:cNvPr>
            <p:cNvSpPr/>
            <p:nvPr/>
          </p:nvSpPr>
          <p:spPr>
            <a:xfrm>
              <a:off x="254813" y="2044757"/>
              <a:ext cx="1094040" cy="936065"/>
            </a:xfrm>
            <a:prstGeom prst="rect">
              <a:avLst/>
            </a:prstGeom>
            <a:blipFill>
              <a:blip r:embed="rId3"/>
              <a:srcRect/>
              <a:stretch>
                <a:fillRect t="-8000" b="-8000"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9B2E58-C4F5-E1DD-A8F7-510C55B4411B}"/>
                </a:ext>
              </a:extLst>
            </p:cNvPr>
            <p:cNvSpPr/>
            <p:nvPr/>
          </p:nvSpPr>
          <p:spPr>
            <a:xfrm>
              <a:off x="273510" y="3031684"/>
              <a:ext cx="1202788" cy="1074741"/>
            </a:xfrm>
            <a:custGeom>
              <a:avLst/>
              <a:gdLst>
                <a:gd name="connsiteX0" fmla="*/ 0 w 1202788"/>
                <a:gd name="connsiteY0" fmla="*/ 0 h 1074741"/>
                <a:gd name="connsiteX1" fmla="*/ 1202788 w 1202788"/>
                <a:gd name="connsiteY1" fmla="*/ 0 h 1074741"/>
                <a:gd name="connsiteX2" fmla="*/ 1202788 w 1202788"/>
                <a:gd name="connsiteY2" fmla="*/ 1074741 h 1074741"/>
                <a:gd name="connsiteX3" fmla="*/ 0 w 1202788"/>
                <a:gd name="connsiteY3" fmla="*/ 1074741 h 1074741"/>
                <a:gd name="connsiteX4" fmla="*/ 0 w 1202788"/>
                <a:gd name="connsiteY4" fmla="*/ 0 h 107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788" h="1074741">
                  <a:moveTo>
                    <a:pt x="0" y="0"/>
                  </a:moveTo>
                  <a:lnTo>
                    <a:pt x="1202788" y="0"/>
                  </a:lnTo>
                  <a:lnTo>
                    <a:pt x="1202788" y="1074741"/>
                  </a:lnTo>
                  <a:lnTo>
                    <a:pt x="0" y="10747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Gen Z feels misunderstood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Employers struggle to engage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5E6472-FD11-A38C-A988-27A1461012A0}"/>
                </a:ext>
              </a:extLst>
            </p:cNvPr>
            <p:cNvSpPr/>
            <p:nvPr/>
          </p:nvSpPr>
          <p:spPr>
            <a:xfrm>
              <a:off x="197031" y="1464333"/>
              <a:ext cx="1155636" cy="471920"/>
            </a:xfrm>
            <a:custGeom>
              <a:avLst/>
              <a:gdLst>
                <a:gd name="connsiteX0" fmla="*/ 0 w 1155636"/>
                <a:gd name="connsiteY0" fmla="*/ 0 h 471920"/>
                <a:gd name="connsiteX1" fmla="*/ 1155636 w 1155636"/>
                <a:gd name="connsiteY1" fmla="*/ 0 h 471920"/>
                <a:gd name="connsiteX2" fmla="*/ 1155636 w 1155636"/>
                <a:gd name="connsiteY2" fmla="*/ 471920 h 471920"/>
                <a:gd name="connsiteX3" fmla="*/ 0 w 1155636"/>
                <a:gd name="connsiteY3" fmla="*/ 471920 h 471920"/>
                <a:gd name="connsiteX4" fmla="*/ 0 w 1155636"/>
                <a:gd name="connsiteY4" fmla="*/ 0 h 47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636" h="471920">
                  <a:moveTo>
                    <a:pt x="0" y="0"/>
                  </a:moveTo>
                  <a:lnTo>
                    <a:pt x="1155636" y="0"/>
                  </a:lnTo>
                  <a:lnTo>
                    <a:pt x="1155636" y="471920"/>
                  </a:lnTo>
                  <a:lnTo>
                    <a:pt x="0" y="471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What</a:t>
              </a:r>
              <a:endParaRPr lang="en-IN" sz="1400" kern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7B2361-D702-9EED-392E-885C35BD67BE}"/>
              </a:ext>
            </a:extLst>
          </p:cNvPr>
          <p:cNvGrpSpPr/>
          <p:nvPr/>
        </p:nvGrpSpPr>
        <p:grpSpPr>
          <a:xfrm>
            <a:off x="1756971" y="1464333"/>
            <a:ext cx="1297624" cy="2647057"/>
            <a:chOff x="1756971" y="1464333"/>
            <a:chExt cx="1297624" cy="2647057"/>
          </a:xfrm>
        </p:grpSpPr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EDAC2945-F525-7FFA-44AC-9174155B8227}"/>
                </a:ext>
              </a:extLst>
            </p:cNvPr>
            <p:cNvSpPr/>
            <p:nvPr/>
          </p:nvSpPr>
          <p:spPr>
            <a:xfrm>
              <a:off x="1756971" y="1815857"/>
              <a:ext cx="0" cy="2080145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E485D3-65C4-73D8-A530-E4582B5FFE43}"/>
                </a:ext>
              </a:extLst>
            </p:cNvPr>
            <p:cNvSpPr/>
            <p:nvPr/>
          </p:nvSpPr>
          <p:spPr>
            <a:xfrm>
              <a:off x="1814752" y="2044757"/>
              <a:ext cx="1094040" cy="936065"/>
            </a:xfrm>
            <a:prstGeom prst="rect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588" b="92647" l="10000" r="90000">
                            <a14:foregroundMark x1="18529" y1="27059" x2="18529" y2="27059"/>
                            <a14:foregroundMark x1="20000" y1="25000" x2="28529" y2="17059"/>
                            <a14:foregroundMark x1="23529" y1="11176" x2="57941" y2="15588"/>
                            <a14:foregroundMark x1="58609" y1="80588" x2="58529" y2="82647"/>
                            <a14:foregroundMark x1="60588" y1="29412" x2="58609" y2="80588"/>
                            <a14:foregroundMark x1="50588" y1="32941" x2="54118" y2="54412"/>
                            <a14:foregroundMark x1="61471" y1="31471" x2="32647" y2="62353"/>
                            <a14:foregroundMark x1="55588" y1="29412" x2="52059" y2="32941"/>
                            <a14:foregroundMark x1="60588" y1="25588" x2="45588" y2="42941"/>
                            <a14:foregroundMark x1="48529" y1="27941" x2="47059" y2="40882"/>
                            <a14:foregroundMark x1="52647" y1="28529" x2="61471" y2="40000"/>
                            <a14:foregroundMark x1="50588" y1="49412" x2="52059" y2="71176"/>
                            <a14:foregroundMark x1="63847" y1="86187" x2="67059" y2="90588"/>
                            <a14:foregroundMark x1="61264" y1="82647" x2="61327" y2="82734"/>
                            <a14:foregroundMark x1="59762" y1="80588" x2="61264" y2="82647"/>
                            <a14:foregroundMark x1="59118" y1="79706" x2="59762" y2="80588"/>
                            <a14:foregroundMark x1="65000" y1="45882" x2="86471" y2="43824"/>
                            <a14:foregroundMark x1="38529" y1="81176" x2="38529" y2="81176"/>
                            <a14:foregroundMark x1="59118" y1="87259" x2="59118" y2="92647"/>
                            <a14:foregroundMark x1="59118" y1="82647" x2="59118" y2="83235"/>
                            <a14:foregroundMark x1="59118" y1="80588" x2="59118" y2="82647"/>
                            <a14:foregroundMark x1="59118" y1="78235" x2="59118" y2="80588"/>
                            <a14:backgroundMark x1="59118" y1="82647" x2="59118" y2="82647"/>
                            <a14:backgroundMark x1="59118" y1="83235" x2="60000" y2="87059"/>
                            <a14:backgroundMark x1="58529" y1="80588" x2="58529" y2="80588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8000" b="-8000"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3C5517-9B50-D8E6-AD2B-0DA61F3F2C45}"/>
                </a:ext>
              </a:extLst>
            </p:cNvPr>
            <p:cNvSpPr/>
            <p:nvPr/>
          </p:nvSpPr>
          <p:spPr>
            <a:xfrm>
              <a:off x="1806908" y="3036649"/>
              <a:ext cx="1247687" cy="1074741"/>
            </a:xfrm>
            <a:custGeom>
              <a:avLst/>
              <a:gdLst>
                <a:gd name="connsiteX0" fmla="*/ 0 w 1247687"/>
                <a:gd name="connsiteY0" fmla="*/ 0 h 1074741"/>
                <a:gd name="connsiteX1" fmla="*/ 1247687 w 1247687"/>
                <a:gd name="connsiteY1" fmla="*/ 0 h 1074741"/>
                <a:gd name="connsiteX2" fmla="*/ 1247687 w 1247687"/>
                <a:gd name="connsiteY2" fmla="*/ 1074741 h 1074741"/>
                <a:gd name="connsiteX3" fmla="*/ 0 w 1247687"/>
                <a:gd name="connsiteY3" fmla="*/ 1074741 h 1074741"/>
                <a:gd name="connsiteX4" fmla="*/ 0 w 1247687"/>
                <a:gd name="connsiteY4" fmla="*/ 0 h 107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7687" h="1074741">
                  <a:moveTo>
                    <a:pt x="0" y="0"/>
                  </a:moveTo>
                  <a:lnTo>
                    <a:pt x="1247687" y="0"/>
                  </a:lnTo>
                  <a:lnTo>
                    <a:pt x="1247687" y="1074741"/>
                  </a:lnTo>
                  <a:lnTo>
                    <a:pt x="0" y="10747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Expectation mismatch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Outdated hiring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Poor communication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06FFF47-FD1C-B91D-8D55-78524940A02D}"/>
                </a:ext>
              </a:extLst>
            </p:cNvPr>
            <p:cNvSpPr/>
            <p:nvPr/>
          </p:nvSpPr>
          <p:spPr>
            <a:xfrm>
              <a:off x="1756971" y="1464333"/>
              <a:ext cx="1155636" cy="471920"/>
            </a:xfrm>
            <a:custGeom>
              <a:avLst/>
              <a:gdLst>
                <a:gd name="connsiteX0" fmla="*/ 0 w 1155636"/>
                <a:gd name="connsiteY0" fmla="*/ 0 h 471920"/>
                <a:gd name="connsiteX1" fmla="*/ 1155636 w 1155636"/>
                <a:gd name="connsiteY1" fmla="*/ 0 h 471920"/>
                <a:gd name="connsiteX2" fmla="*/ 1155636 w 1155636"/>
                <a:gd name="connsiteY2" fmla="*/ 471920 h 471920"/>
                <a:gd name="connsiteX3" fmla="*/ 0 w 1155636"/>
                <a:gd name="connsiteY3" fmla="*/ 471920 h 471920"/>
                <a:gd name="connsiteX4" fmla="*/ 0 w 1155636"/>
                <a:gd name="connsiteY4" fmla="*/ 0 h 47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636" h="471920">
                  <a:moveTo>
                    <a:pt x="0" y="0"/>
                  </a:moveTo>
                  <a:lnTo>
                    <a:pt x="1155636" y="0"/>
                  </a:lnTo>
                  <a:lnTo>
                    <a:pt x="1155636" y="471920"/>
                  </a:lnTo>
                  <a:lnTo>
                    <a:pt x="0" y="471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Why</a:t>
              </a:r>
              <a:endParaRPr lang="en-IN" sz="1400" kern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8113CCF-5C35-FF51-61B6-D3DF0FAAC282}"/>
              </a:ext>
            </a:extLst>
          </p:cNvPr>
          <p:cNvGrpSpPr/>
          <p:nvPr/>
        </p:nvGrpSpPr>
        <p:grpSpPr>
          <a:xfrm>
            <a:off x="3320318" y="1464333"/>
            <a:ext cx="1189512" cy="2647057"/>
            <a:chOff x="3320318" y="1464333"/>
            <a:chExt cx="1189512" cy="2647057"/>
          </a:xfrm>
        </p:grpSpPr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BC6916FB-332E-9E77-0D0B-DDA45637A506}"/>
                </a:ext>
              </a:extLst>
            </p:cNvPr>
            <p:cNvSpPr/>
            <p:nvPr/>
          </p:nvSpPr>
          <p:spPr>
            <a:xfrm>
              <a:off x="3320318" y="1815857"/>
              <a:ext cx="0" cy="2080145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9F70C9-0705-4F9B-C650-A0C6D6A12818}"/>
                </a:ext>
              </a:extLst>
            </p:cNvPr>
            <p:cNvSpPr/>
            <p:nvPr/>
          </p:nvSpPr>
          <p:spPr>
            <a:xfrm>
              <a:off x="3378100" y="2044757"/>
              <a:ext cx="1094040" cy="936065"/>
            </a:xfrm>
            <a:prstGeom prst="rect">
              <a:avLst/>
            </a:prstGeom>
            <a:blipFill>
              <a:blip r:embed="rId6"/>
              <a:srcRect/>
              <a:stretch>
                <a:fillRect t="-8000" b="-8000"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EABC0E-7155-987E-DA71-88180EF308AB}"/>
                </a:ext>
              </a:extLst>
            </p:cNvPr>
            <p:cNvSpPr/>
            <p:nvPr/>
          </p:nvSpPr>
          <p:spPr>
            <a:xfrm>
              <a:off x="3415790" y="3036649"/>
              <a:ext cx="1094040" cy="1074741"/>
            </a:xfrm>
            <a:custGeom>
              <a:avLst/>
              <a:gdLst>
                <a:gd name="connsiteX0" fmla="*/ 0 w 1094040"/>
                <a:gd name="connsiteY0" fmla="*/ 0 h 1074741"/>
                <a:gd name="connsiteX1" fmla="*/ 1094040 w 1094040"/>
                <a:gd name="connsiteY1" fmla="*/ 0 h 1074741"/>
                <a:gd name="connsiteX2" fmla="*/ 1094040 w 1094040"/>
                <a:gd name="connsiteY2" fmla="*/ 1074741 h 1074741"/>
                <a:gd name="connsiteX3" fmla="*/ 0 w 1094040"/>
                <a:gd name="connsiteY3" fmla="*/ 1074741 h 1074741"/>
                <a:gd name="connsiteX4" fmla="*/ 0 w 1094040"/>
                <a:gd name="connsiteY4" fmla="*/ 0 h 107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040" h="1074741">
                  <a:moveTo>
                    <a:pt x="0" y="0"/>
                  </a:moveTo>
                  <a:lnTo>
                    <a:pt x="1094040" y="0"/>
                  </a:lnTo>
                  <a:lnTo>
                    <a:pt x="1094040" y="1074741"/>
                  </a:lnTo>
                  <a:lnTo>
                    <a:pt x="0" y="10747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US" sz="1200" b="0" i="0" kern="1200" dirty="0">
                  <a:latin typeface="Figtree" panose="020B0604020202020204" charset="0"/>
                </a:rPr>
                <a:t>Gen Z job seekers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US" sz="1200" b="0" i="0" kern="1200" dirty="0">
                  <a:latin typeface="Figtree" panose="020B0604020202020204" charset="0"/>
                </a:rPr>
                <a:t>Recruiters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US" sz="1200" b="0" i="0" kern="1200" dirty="0">
                  <a:latin typeface="Figtree" panose="020B0604020202020204" charset="0"/>
                </a:rPr>
                <a:t>Employers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US" sz="1200" b="0" i="0" kern="1200" dirty="0">
                  <a:latin typeface="Figtree" panose="020B0604020202020204" charset="0"/>
                </a:rPr>
                <a:t>Colleges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108B6F-AB2B-2E5B-D984-1ACFD90A47F0}"/>
                </a:ext>
              </a:extLst>
            </p:cNvPr>
            <p:cNvSpPr/>
            <p:nvPr/>
          </p:nvSpPr>
          <p:spPr>
            <a:xfrm>
              <a:off x="3320318" y="1464333"/>
              <a:ext cx="1155636" cy="471920"/>
            </a:xfrm>
            <a:custGeom>
              <a:avLst/>
              <a:gdLst>
                <a:gd name="connsiteX0" fmla="*/ 0 w 1155636"/>
                <a:gd name="connsiteY0" fmla="*/ 0 h 471920"/>
                <a:gd name="connsiteX1" fmla="*/ 1155636 w 1155636"/>
                <a:gd name="connsiteY1" fmla="*/ 0 h 471920"/>
                <a:gd name="connsiteX2" fmla="*/ 1155636 w 1155636"/>
                <a:gd name="connsiteY2" fmla="*/ 471920 h 471920"/>
                <a:gd name="connsiteX3" fmla="*/ 0 w 1155636"/>
                <a:gd name="connsiteY3" fmla="*/ 471920 h 471920"/>
                <a:gd name="connsiteX4" fmla="*/ 0 w 1155636"/>
                <a:gd name="connsiteY4" fmla="*/ 0 h 47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636" h="471920">
                  <a:moveTo>
                    <a:pt x="0" y="0"/>
                  </a:moveTo>
                  <a:lnTo>
                    <a:pt x="1155636" y="0"/>
                  </a:lnTo>
                  <a:lnTo>
                    <a:pt x="1155636" y="471920"/>
                  </a:lnTo>
                  <a:lnTo>
                    <a:pt x="0" y="471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Who</a:t>
              </a:r>
              <a:endParaRPr lang="en-IN" sz="14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A226EEF-DAB6-A195-487A-540915952397}"/>
              </a:ext>
            </a:extLst>
          </p:cNvPr>
          <p:cNvGrpSpPr/>
          <p:nvPr/>
        </p:nvGrpSpPr>
        <p:grpSpPr>
          <a:xfrm>
            <a:off x="4810656" y="1464333"/>
            <a:ext cx="1189511" cy="2647057"/>
            <a:chOff x="4810656" y="1464333"/>
            <a:chExt cx="1189511" cy="2647057"/>
          </a:xfrm>
        </p:grpSpPr>
        <p:sp>
          <p:nvSpPr>
            <p:cNvPr id="22" name="Straight Connector 21">
              <a:extLst>
                <a:ext uri="{FF2B5EF4-FFF2-40B4-BE49-F238E27FC236}">
                  <a16:creationId xmlns:a16="http://schemas.microsoft.com/office/drawing/2014/main" id="{F9B4F34D-69A0-E0B6-BB24-91E780EE924C}"/>
                </a:ext>
              </a:extLst>
            </p:cNvPr>
            <p:cNvSpPr/>
            <p:nvPr/>
          </p:nvSpPr>
          <p:spPr>
            <a:xfrm>
              <a:off x="4810656" y="1815857"/>
              <a:ext cx="0" cy="2080145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A329CF-24AF-2D47-5BB1-4008DB0C4023}"/>
                </a:ext>
              </a:extLst>
            </p:cNvPr>
            <p:cNvSpPr/>
            <p:nvPr/>
          </p:nvSpPr>
          <p:spPr>
            <a:xfrm>
              <a:off x="4868437" y="2044757"/>
              <a:ext cx="1094040" cy="936065"/>
            </a:xfrm>
            <a:prstGeom prst="rect">
              <a:avLst/>
            </a:prstGeom>
            <a:blipFill>
              <a:blip r:embed="rId7"/>
              <a:srcRect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35C8E4C-0CE2-E883-76CE-A7E48EF0FFF7}"/>
                </a:ext>
              </a:extLst>
            </p:cNvPr>
            <p:cNvSpPr/>
            <p:nvPr/>
          </p:nvSpPr>
          <p:spPr>
            <a:xfrm>
              <a:off x="4906127" y="3036649"/>
              <a:ext cx="1094040" cy="1074741"/>
            </a:xfrm>
            <a:custGeom>
              <a:avLst/>
              <a:gdLst>
                <a:gd name="connsiteX0" fmla="*/ 0 w 1094040"/>
                <a:gd name="connsiteY0" fmla="*/ 0 h 1074741"/>
                <a:gd name="connsiteX1" fmla="*/ 1094040 w 1094040"/>
                <a:gd name="connsiteY1" fmla="*/ 0 h 1074741"/>
                <a:gd name="connsiteX2" fmla="*/ 1094040 w 1094040"/>
                <a:gd name="connsiteY2" fmla="*/ 1074741 h 1074741"/>
                <a:gd name="connsiteX3" fmla="*/ 0 w 1094040"/>
                <a:gd name="connsiteY3" fmla="*/ 1074741 h 1074741"/>
                <a:gd name="connsiteX4" fmla="*/ 0 w 1094040"/>
                <a:gd name="connsiteY4" fmla="*/ 0 h 107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040" h="1074741">
                  <a:moveTo>
                    <a:pt x="0" y="0"/>
                  </a:moveTo>
                  <a:lnTo>
                    <a:pt x="1094040" y="0"/>
                  </a:lnTo>
                  <a:lnTo>
                    <a:pt x="1094040" y="1074741"/>
                  </a:lnTo>
                  <a:lnTo>
                    <a:pt x="0" y="10747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Recruitment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Onboarding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Workplace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A00B4A-2655-93E8-5D5C-B35F189C24F8}"/>
                </a:ext>
              </a:extLst>
            </p:cNvPr>
            <p:cNvSpPr/>
            <p:nvPr/>
          </p:nvSpPr>
          <p:spPr>
            <a:xfrm>
              <a:off x="4810656" y="1464333"/>
              <a:ext cx="1155636" cy="471920"/>
            </a:xfrm>
            <a:custGeom>
              <a:avLst/>
              <a:gdLst>
                <a:gd name="connsiteX0" fmla="*/ 0 w 1155636"/>
                <a:gd name="connsiteY0" fmla="*/ 0 h 471920"/>
                <a:gd name="connsiteX1" fmla="*/ 1155636 w 1155636"/>
                <a:gd name="connsiteY1" fmla="*/ 0 h 471920"/>
                <a:gd name="connsiteX2" fmla="*/ 1155636 w 1155636"/>
                <a:gd name="connsiteY2" fmla="*/ 471920 h 471920"/>
                <a:gd name="connsiteX3" fmla="*/ 0 w 1155636"/>
                <a:gd name="connsiteY3" fmla="*/ 471920 h 471920"/>
                <a:gd name="connsiteX4" fmla="*/ 0 w 1155636"/>
                <a:gd name="connsiteY4" fmla="*/ 0 h 47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636" h="471920">
                  <a:moveTo>
                    <a:pt x="0" y="0"/>
                  </a:moveTo>
                  <a:lnTo>
                    <a:pt x="1155636" y="0"/>
                  </a:lnTo>
                  <a:lnTo>
                    <a:pt x="1155636" y="471920"/>
                  </a:lnTo>
                  <a:lnTo>
                    <a:pt x="0" y="471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Where</a:t>
              </a:r>
              <a:endParaRPr lang="en-IN" sz="14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8895BD-43B1-8410-9189-3DB239D390BC}"/>
              </a:ext>
            </a:extLst>
          </p:cNvPr>
          <p:cNvGrpSpPr/>
          <p:nvPr/>
        </p:nvGrpSpPr>
        <p:grpSpPr>
          <a:xfrm>
            <a:off x="6300993" y="1464333"/>
            <a:ext cx="1189512" cy="2647057"/>
            <a:chOff x="6300993" y="1464333"/>
            <a:chExt cx="1189512" cy="2647057"/>
          </a:xfrm>
        </p:grpSpPr>
        <p:sp>
          <p:nvSpPr>
            <p:cNvPr id="26" name="Straight Connector 25">
              <a:extLst>
                <a:ext uri="{FF2B5EF4-FFF2-40B4-BE49-F238E27FC236}">
                  <a16:creationId xmlns:a16="http://schemas.microsoft.com/office/drawing/2014/main" id="{6F46285B-78AA-D4CA-A84A-F3E18A3F5C1B}"/>
                </a:ext>
              </a:extLst>
            </p:cNvPr>
            <p:cNvSpPr/>
            <p:nvPr/>
          </p:nvSpPr>
          <p:spPr>
            <a:xfrm>
              <a:off x="6300993" y="1815857"/>
              <a:ext cx="0" cy="2080145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2E6BE4-4B38-3E83-181B-5C4093D790CE}"/>
                </a:ext>
              </a:extLst>
            </p:cNvPr>
            <p:cNvSpPr/>
            <p:nvPr/>
          </p:nvSpPr>
          <p:spPr>
            <a:xfrm>
              <a:off x="6356609" y="2044757"/>
              <a:ext cx="1098373" cy="936065"/>
            </a:xfrm>
            <a:prstGeom prst="rect">
              <a:avLst/>
            </a:prstGeom>
            <a:blipFill>
              <a:blip r:embed="rId8"/>
              <a:srcRect/>
              <a:stretch>
                <a:fillRect t="-9000" b="-9000"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18CE1C-5351-BF5D-13E7-47EA9E581E58}"/>
                </a:ext>
              </a:extLst>
            </p:cNvPr>
            <p:cNvSpPr/>
            <p:nvPr/>
          </p:nvSpPr>
          <p:spPr>
            <a:xfrm>
              <a:off x="6396465" y="3036649"/>
              <a:ext cx="1094040" cy="1074741"/>
            </a:xfrm>
            <a:custGeom>
              <a:avLst/>
              <a:gdLst>
                <a:gd name="connsiteX0" fmla="*/ 0 w 1094040"/>
                <a:gd name="connsiteY0" fmla="*/ 0 h 1074741"/>
                <a:gd name="connsiteX1" fmla="*/ 1094040 w 1094040"/>
                <a:gd name="connsiteY1" fmla="*/ 0 h 1074741"/>
                <a:gd name="connsiteX2" fmla="*/ 1094040 w 1094040"/>
                <a:gd name="connsiteY2" fmla="*/ 1074741 h 1074741"/>
                <a:gd name="connsiteX3" fmla="*/ 0 w 1094040"/>
                <a:gd name="connsiteY3" fmla="*/ 1074741 h 1074741"/>
                <a:gd name="connsiteX4" fmla="*/ 0 w 1094040"/>
                <a:gd name="connsiteY4" fmla="*/ 0 h 107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040" h="1074741">
                  <a:moveTo>
                    <a:pt x="0" y="0"/>
                  </a:moveTo>
                  <a:lnTo>
                    <a:pt x="1094040" y="0"/>
                  </a:lnTo>
                  <a:lnTo>
                    <a:pt x="1094040" y="1074741"/>
                  </a:lnTo>
                  <a:lnTo>
                    <a:pt x="0" y="10747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Early careers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Post-pandemic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Hiring spikes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2E6157-7AF2-75D1-81F2-0894EDE2AEF5}"/>
                </a:ext>
              </a:extLst>
            </p:cNvPr>
            <p:cNvSpPr/>
            <p:nvPr/>
          </p:nvSpPr>
          <p:spPr>
            <a:xfrm>
              <a:off x="6300993" y="1464333"/>
              <a:ext cx="1155636" cy="471920"/>
            </a:xfrm>
            <a:custGeom>
              <a:avLst/>
              <a:gdLst>
                <a:gd name="connsiteX0" fmla="*/ 0 w 1155636"/>
                <a:gd name="connsiteY0" fmla="*/ 0 h 471920"/>
                <a:gd name="connsiteX1" fmla="*/ 1155636 w 1155636"/>
                <a:gd name="connsiteY1" fmla="*/ 0 h 471920"/>
                <a:gd name="connsiteX2" fmla="*/ 1155636 w 1155636"/>
                <a:gd name="connsiteY2" fmla="*/ 471920 h 471920"/>
                <a:gd name="connsiteX3" fmla="*/ 0 w 1155636"/>
                <a:gd name="connsiteY3" fmla="*/ 471920 h 471920"/>
                <a:gd name="connsiteX4" fmla="*/ 0 w 1155636"/>
                <a:gd name="connsiteY4" fmla="*/ 0 h 47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636" h="471920">
                  <a:moveTo>
                    <a:pt x="0" y="0"/>
                  </a:moveTo>
                  <a:lnTo>
                    <a:pt x="1155636" y="0"/>
                  </a:lnTo>
                  <a:lnTo>
                    <a:pt x="1155636" y="471920"/>
                  </a:lnTo>
                  <a:lnTo>
                    <a:pt x="0" y="471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When</a:t>
              </a:r>
              <a:endParaRPr lang="en-IN" sz="1400" kern="12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390A84-2709-FCC6-50B5-A004714CF08D}"/>
              </a:ext>
            </a:extLst>
          </p:cNvPr>
          <p:cNvGrpSpPr/>
          <p:nvPr/>
        </p:nvGrpSpPr>
        <p:grpSpPr>
          <a:xfrm>
            <a:off x="7791331" y="1464333"/>
            <a:ext cx="1157861" cy="2647057"/>
            <a:chOff x="7791331" y="1464333"/>
            <a:chExt cx="1157861" cy="2647057"/>
          </a:xfrm>
        </p:grpSpPr>
        <p:sp>
          <p:nvSpPr>
            <p:cNvPr id="30" name="Straight Connector 29">
              <a:extLst>
                <a:ext uri="{FF2B5EF4-FFF2-40B4-BE49-F238E27FC236}">
                  <a16:creationId xmlns:a16="http://schemas.microsoft.com/office/drawing/2014/main" id="{408749E7-4AFF-EF85-5A19-00CF3D1B79A9}"/>
                </a:ext>
              </a:extLst>
            </p:cNvPr>
            <p:cNvSpPr/>
            <p:nvPr/>
          </p:nvSpPr>
          <p:spPr>
            <a:xfrm>
              <a:off x="7791331" y="1815857"/>
              <a:ext cx="0" cy="2080145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0B1513-E27F-259B-7E1F-D9A87AF7B785}"/>
                </a:ext>
              </a:extLst>
            </p:cNvPr>
            <p:cNvSpPr/>
            <p:nvPr/>
          </p:nvSpPr>
          <p:spPr>
            <a:xfrm>
              <a:off x="7849113" y="2044757"/>
              <a:ext cx="1094040" cy="936065"/>
            </a:xfrm>
            <a:prstGeom prst="rect">
              <a:avLst/>
            </a:prstGeom>
            <a:blipFill>
              <a:blip r:embed="rId9"/>
              <a:srcRect/>
              <a:stretch>
                <a:fillRect t="-7000" b="-7000"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6DAA42-375B-1567-39B6-37BF21B08E4B}"/>
                </a:ext>
              </a:extLst>
            </p:cNvPr>
            <p:cNvSpPr/>
            <p:nvPr/>
          </p:nvSpPr>
          <p:spPr>
            <a:xfrm>
              <a:off x="7855152" y="3036649"/>
              <a:ext cx="1094040" cy="1074741"/>
            </a:xfrm>
            <a:custGeom>
              <a:avLst/>
              <a:gdLst>
                <a:gd name="connsiteX0" fmla="*/ 0 w 1094040"/>
                <a:gd name="connsiteY0" fmla="*/ 0 h 1074741"/>
                <a:gd name="connsiteX1" fmla="*/ 1094040 w 1094040"/>
                <a:gd name="connsiteY1" fmla="*/ 0 h 1074741"/>
                <a:gd name="connsiteX2" fmla="*/ 1094040 w 1094040"/>
                <a:gd name="connsiteY2" fmla="*/ 1074741 h 1074741"/>
                <a:gd name="connsiteX3" fmla="*/ 0 w 1094040"/>
                <a:gd name="connsiteY3" fmla="*/ 1074741 h 1074741"/>
                <a:gd name="connsiteX4" fmla="*/ 0 w 1094040"/>
                <a:gd name="connsiteY4" fmla="*/ 0 h 107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040" h="1074741">
                  <a:moveTo>
                    <a:pt x="0" y="0"/>
                  </a:moveTo>
                  <a:lnTo>
                    <a:pt x="1094040" y="0"/>
                  </a:lnTo>
                  <a:lnTo>
                    <a:pt x="1094040" y="1074741"/>
                  </a:lnTo>
                  <a:lnTo>
                    <a:pt x="0" y="10747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Surveys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Interviews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Gap analysis</a:t>
              </a:r>
              <a:endParaRPr lang="en-IN" sz="1200" kern="1200" dirty="0">
                <a:latin typeface="Figtree" panose="020B0604020202020204" charset="0"/>
              </a:endParaRPr>
            </a:p>
            <a:p>
              <a:pPr marL="114300" lvl="1" indent="-114300" algn="l" defTabSz="5334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bg2">
                    <a:lumMod val="75000"/>
                  </a:schemeClr>
                </a:buClr>
                <a:buSzPct val="110000"/>
                <a:buFont typeface="Wingdings" panose="05000000000000000000" pitchFamily="2" charset="2"/>
                <a:buChar char="ü"/>
              </a:pPr>
              <a:r>
                <a:rPr lang="en-IN" sz="1200" b="0" i="0" kern="1200" dirty="0">
                  <a:latin typeface="Figtree" panose="020B0604020202020204" charset="0"/>
                </a:rPr>
                <a:t>Flexible solutions</a:t>
              </a:r>
              <a:endParaRPr lang="en-IN" sz="1200" kern="1200" dirty="0">
                <a:latin typeface="Figtree" panose="020B060402020202020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E318A8D-AAA4-CF30-3233-4E6A45B59E65}"/>
                </a:ext>
              </a:extLst>
            </p:cNvPr>
            <p:cNvSpPr/>
            <p:nvPr/>
          </p:nvSpPr>
          <p:spPr>
            <a:xfrm>
              <a:off x="7791331" y="1464333"/>
              <a:ext cx="1155636" cy="471920"/>
            </a:xfrm>
            <a:custGeom>
              <a:avLst/>
              <a:gdLst>
                <a:gd name="connsiteX0" fmla="*/ 0 w 1155636"/>
                <a:gd name="connsiteY0" fmla="*/ 0 h 471920"/>
                <a:gd name="connsiteX1" fmla="*/ 1155636 w 1155636"/>
                <a:gd name="connsiteY1" fmla="*/ 0 h 471920"/>
                <a:gd name="connsiteX2" fmla="*/ 1155636 w 1155636"/>
                <a:gd name="connsiteY2" fmla="*/ 471920 h 471920"/>
                <a:gd name="connsiteX3" fmla="*/ 0 w 1155636"/>
                <a:gd name="connsiteY3" fmla="*/ 471920 h 471920"/>
                <a:gd name="connsiteX4" fmla="*/ 0 w 1155636"/>
                <a:gd name="connsiteY4" fmla="*/ 0 h 47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636" h="471920">
                  <a:moveTo>
                    <a:pt x="0" y="0"/>
                  </a:moveTo>
                  <a:lnTo>
                    <a:pt x="1155636" y="0"/>
                  </a:lnTo>
                  <a:lnTo>
                    <a:pt x="1155636" y="471920"/>
                  </a:lnTo>
                  <a:lnTo>
                    <a:pt x="0" y="471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How</a:t>
              </a:r>
              <a:endParaRPr lang="en-IN" sz="14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3"/>
          <p:cNvSpPr txBox="1">
            <a:spLocks noGrp="1"/>
          </p:cNvSpPr>
          <p:nvPr>
            <p:ph type="subTitle" idx="3"/>
          </p:nvPr>
        </p:nvSpPr>
        <p:spPr>
          <a:xfrm>
            <a:off x="1944366" y="964268"/>
            <a:ext cx="6130251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1400" dirty="0"/>
              <a:t>Tool: Google Form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1400" dirty="0"/>
              <a:t>Audience: College students, young professionals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sz="1400" dirty="0"/>
              <a:t>Questions gathered: Aspirations, values, salary expectations, work preferences</a:t>
            </a:r>
          </a:p>
          <a:p>
            <a:pPr marL="171450" lvl="0" indent="-171450">
              <a:lnSpc>
                <a:spcPct val="20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1400" dirty="0"/>
              <a:t>Link: </a:t>
            </a:r>
            <a:r>
              <a:rPr lang="en-US" sz="1400" dirty="0">
                <a:hlinkClick r:id="rId3"/>
              </a:rPr>
              <a:t>Survey on Career Aspirations of Gen Z!</a:t>
            </a:r>
            <a:endParaRPr sz="1400" dirty="0"/>
          </a:p>
        </p:txBody>
      </p:sp>
      <p:sp>
        <p:nvSpPr>
          <p:cNvPr id="4" name="Google Shape;562;p29">
            <a:extLst>
              <a:ext uri="{FF2B5EF4-FFF2-40B4-BE49-F238E27FC236}">
                <a16:creationId xmlns:a16="http://schemas.microsoft.com/office/drawing/2014/main" id="{2C92E8DF-2B3A-0440-D639-1CBEB643EC83}"/>
              </a:ext>
            </a:extLst>
          </p:cNvPr>
          <p:cNvSpPr txBox="1">
            <a:spLocks/>
          </p:cNvSpPr>
          <p:nvPr/>
        </p:nvSpPr>
        <p:spPr>
          <a:xfrm>
            <a:off x="0" y="252083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en-IN" sz="2800" dirty="0"/>
              <a:t>Task 2: Data Collection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01293-E891-90C1-889A-35EA5D5F26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32" r="22855"/>
          <a:stretch>
            <a:fillRect/>
          </a:stretch>
        </p:blipFill>
        <p:spPr>
          <a:xfrm>
            <a:off x="0" y="0"/>
            <a:ext cx="1884459" cy="5534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4"/>
          <p:cNvSpPr txBox="1">
            <a:spLocks noGrp="1"/>
          </p:cNvSpPr>
          <p:nvPr>
            <p:ph type="subTitle" idx="2"/>
          </p:nvPr>
        </p:nvSpPr>
        <p:spPr>
          <a:xfrm>
            <a:off x="255050" y="863528"/>
            <a:ext cx="8377506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1400" dirty="0"/>
              <a:t>Tool: MySQL Workbench, Excel Power Query </a:t>
            </a:r>
          </a:p>
          <a:p>
            <a:pPr marL="285750" lvl="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1400" dirty="0"/>
              <a:t>Actions: Removed nulls, Ensured consistent data types, Standardized categorical responses</a:t>
            </a:r>
            <a:endParaRPr sz="1400" dirty="0"/>
          </a:p>
        </p:txBody>
      </p:sp>
      <p:sp>
        <p:nvSpPr>
          <p:cNvPr id="4" name="Google Shape;562;p29">
            <a:extLst>
              <a:ext uri="{FF2B5EF4-FFF2-40B4-BE49-F238E27FC236}">
                <a16:creationId xmlns:a16="http://schemas.microsoft.com/office/drawing/2014/main" id="{46A2E98F-A2E2-CC6E-F3B6-D38B5DBBD389}"/>
              </a:ext>
            </a:extLst>
          </p:cNvPr>
          <p:cNvSpPr txBox="1">
            <a:spLocks/>
          </p:cNvSpPr>
          <p:nvPr/>
        </p:nvSpPr>
        <p:spPr>
          <a:xfrm>
            <a:off x="0" y="329573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en-IN" sz="2800" dirty="0"/>
              <a:t>Task 3: Data Cleaning &amp; Standardization</a:t>
            </a:r>
          </a:p>
        </p:txBody>
      </p:sp>
      <p:sp>
        <p:nvSpPr>
          <p:cNvPr id="16" name="Google Shape;617;p34">
            <a:extLst>
              <a:ext uri="{FF2B5EF4-FFF2-40B4-BE49-F238E27FC236}">
                <a16:creationId xmlns:a16="http://schemas.microsoft.com/office/drawing/2014/main" id="{A82968B8-B521-37AC-63E6-24819A2B0C34}"/>
              </a:ext>
            </a:extLst>
          </p:cNvPr>
          <p:cNvSpPr txBox="1">
            <a:spLocks/>
          </p:cNvSpPr>
          <p:nvPr/>
        </p:nvSpPr>
        <p:spPr>
          <a:xfrm>
            <a:off x="255050" y="2819722"/>
            <a:ext cx="8377506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1400" dirty="0"/>
              <a:t>Created charts and pivot tables to perform high level analysis</a:t>
            </a:r>
          </a:p>
          <a:p>
            <a:pPr marL="285750" indent="-285750">
              <a:lnSpc>
                <a:spcPct val="15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1400" dirty="0"/>
              <a:t>Supported decision to create segmented dashboards</a:t>
            </a:r>
          </a:p>
        </p:txBody>
      </p:sp>
      <p:sp>
        <p:nvSpPr>
          <p:cNvPr id="17" name="Google Shape;562;p29">
            <a:extLst>
              <a:ext uri="{FF2B5EF4-FFF2-40B4-BE49-F238E27FC236}">
                <a16:creationId xmlns:a16="http://schemas.microsoft.com/office/drawing/2014/main" id="{B468EA13-3081-DC59-46FB-7DB275C5BA31}"/>
              </a:ext>
            </a:extLst>
          </p:cNvPr>
          <p:cNvSpPr txBox="1">
            <a:spLocks/>
          </p:cNvSpPr>
          <p:nvPr/>
        </p:nvSpPr>
        <p:spPr>
          <a:xfrm>
            <a:off x="0" y="2285767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en-IN" sz="2800" dirty="0"/>
              <a:t>Task 4: Exploratory Data Analysis (Excel)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0" build="p"/>
      <p:bldP spid="4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62;p29">
            <a:extLst>
              <a:ext uri="{FF2B5EF4-FFF2-40B4-BE49-F238E27FC236}">
                <a16:creationId xmlns:a16="http://schemas.microsoft.com/office/drawing/2014/main" id="{8009C42D-B180-E684-6892-B2FF90695B75}"/>
              </a:ext>
            </a:extLst>
          </p:cNvPr>
          <p:cNvSpPr txBox="1">
            <a:spLocks/>
          </p:cNvSpPr>
          <p:nvPr/>
        </p:nvSpPr>
        <p:spPr>
          <a:xfrm>
            <a:off x="0" y="18861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en-IN" sz="2800" dirty="0"/>
              <a:t>Task 5: Data Analysis using SQL</a:t>
            </a:r>
          </a:p>
        </p:txBody>
      </p:sp>
      <p:sp>
        <p:nvSpPr>
          <p:cNvPr id="24" name="Google Shape;617;p34">
            <a:extLst>
              <a:ext uri="{FF2B5EF4-FFF2-40B4-BE49-F238E27FC236}">
                <a16:creationId xmlns:a16="http://schemas.microsoft.com/office/drawing/2014/main" id="{6CEBD0E9-B262-E309-28AC-7978F9B9599E}"/>
              </a:ext>
            </a:extLst>
          </p:cNvPr>
          <p:cNvSpPr txBox="1">
            <a:spLocks/>
          </p:cNvSpPr>
          <p:nvPr/>
        </p:nvSpPr>
        <p:spPr>
          <a:xfrm>
            <a:off x="236013" y="761315"/>
            <a:ext cx="8377506" cy="407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1" dirty="0"/>
              <a:t>🔑</a:t>
            </a:r>
            <a:r>
              <a:rPr lang="en-US" b="1" u="sng" dirty="0"/>
              <a:t> Key Insights from SQL Analysis</a:t>
            </a:r>
          </a:p>
          <a:p>
            <a:endParaRPr lang="en-US" b="1" u="sng" dirty="0"/>
          </a:p>
          <a:p>
            <a:pPr>
              <a:buFont typeface="+mj-lt"/>
              <a:buAutoNum type="arabicPeriod"/>
            </a:pPr>
            <a:r>
              <a:rPr lang="en-US" b="1" dirty="0"/>
              <a:t>Top Career Aspirations:</a:t>
            </a:r>
            <a:endParaRPr lang="en-US" dirty="0"/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Gen Z prefers roles like Strategist, Data Analyst, and Business Operations.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Low interest in traditional fields like Government, Manufacturing, and BPO.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endParaRPr lang="en-US" sz="200" dirty="0"/>
          </a:p>
          <a:p>
            <a:pPr>
              <a:buFont typeface="+mj-lt"/>
              <a:buAutoNum type="arabicPeriod"/>
            </a:pPr>
            <a:r>
              <a:rPr lang="en-US" b="1" dirty="0"/>
              <a:t>Career Influencers:</a:t>
            </a:r>
            <a:endParaRPr lang="en-US" dirty="0"/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Parents are the most significant influence, followed by visionaries and social media.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Friends and movies have minimal impact on career choices.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endParaRPr lang="en-US" sz="200" dirty="0"/>
          </a:p>
          <a:p>
            <a:pPr>
              <a:buFont typeface="+mj-lt"/>
              <a:buAutoNum type="arabicPeriod"/>
            </a:pPr>
            <a:r>
              <a:rPr lang="en-US" b="1" dirty="0"/>
              <a:t>Work Environment Preferences:</a:t>
            </a:r>
            <a:endParaRPr lang="en-US" dirty="0"/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Hybrid work is the most preferred setup.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Fully remote roles are least desirable, despite the tech-savvy demographic.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endParaRPr lang="en-US" sz="200" dirty="0"/>
          </a:p>
          <a:p>
            <a:pPr>
              <a:buFont typeface="+mj-lt"/>
              <a:buAutoNum type="arabicPeriod"/>
            </a:pPr>
            <a:r>
              <a:rPr lang="en-US" b="1" dirty="0"/>
              <a:t>Salary Expectations:</a:t>
            </a:r>
            <a:endParaRPr lang="en-US" dirty="0"/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Early career expectation: ₹31k–₹40k per month.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3-year goal: Over ₹50k for the majority.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5-year vision: ₹1.5L+ for a substantial portion of respondents.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endParaRPr lang="en-US" sz="200" dirty="0"/>
          </a:p>
          <a:p>
            <a:pPr>
              <a:buFont typeface="+mj-lt"/>
              <a:buAutoNum type="arabicPeriod"/>
            </a:pPr>
            <a:r>
              <a:rPr lang="en-US" b="1" dirty="0"/>
              <a:t>Work-Life Balance:</a:t>
            </a:r>
            <a:endParaRPr lang="en-US" dirty="0"/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Most respondents want structured breaks every 2–3 months.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Suggests a high emphasis on mental wellness and rejuvenation.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endParaRPr lang="en-US" sz="200" dirty="0"/>
          </a:p>
          <a:p>
            <a:pPr>
              <a:buFont typeface="+mj-lt"/>
              <a:buAutoNum type="arabicPeriod"/>
            </a:pPr>
            <a:r>
              <a:rPr lang="en-US" b="1" dirty="0"/>
              <a:t>Ethics &amp; Values:</a:t>
            </a:r>
            <a:endParaRPr lang="en-US" dirty="0"/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81% are unwilling to work under abusive managers.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Majority will not work for companies with no social mission or conflicting values.</a:t>
            </a:r>
          </a:p>
          <a:p>
            <a:pPr lvl="1" algn="l"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Alignment with personal purpose is a core factor in job selection.</a:t>
            </a:r>
          </a:p>
          <a:p>
            <a:pPr marL="0" indent="0">
              <a:buSzPct val="130000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62;p29">
            <a:extLst>
              <a:ext uri="{FF2B5EF4-FFF2-40B4-BE49-F238E27FC236}">
                <a16:creationId xmlns:a16="http://schemas.microsoft.com/office/drawing/2014/main" id="{B0522432-AFB9-7BAC-F6E9-9FD0D88BB170}"/>
              </a:ext>
            </a:extLst>
          </p:cNvPr>
          <p:cNvSpPr txBox="1">
            <a:spLocks/>
          </p:cNvSpPr>
          <p:nvPr/>
        </p:nvSpPr>
        <p:spPr>
          <a:xfrm>
            <a:off x="0" y="227361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igtree"/>
              <a:buNone/>
              <a:defRPr sz="5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en-IN" sz="2800" dirty="0"/>
              <a:t>Task 6: </a:t>
            </a:r>
            <a:r>
              <a:rPr lang="en-US" sz="2800" dirty="0"/>
              <a:t>Data Visualization using Power BI/Excel</a:t>
            </a:r>
            <a:endParaRPr lang="en-I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6D8B0-C70C-8956-7FE2-16658556E675}"/>
              </a:ext>
            </a:extLst>
          </p:cNvPr>
          <p:cNvSpPr txBox="1"/>
          <p:nvPr/>
        </p:nvSpPr>
        <p:spPr>
          <a:xfrm>
            <a:off x="242162" y="1062729"/>
            <a:ext cx="601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50000"/>
                  </a:schemeClr>
                </a:solidFill>
                <a:latin typeface="Figtree" panose="020B0604020202020204" charset="0"/>
              </a:rPr>
              <a:t>Learning &amp; Development Aspirations</a:t>
            </a:r>
            <a:endParaRPr lang="en-IN" sz="1600" u="sng" dirty="0">
              <a:solidFill>
                <a:schemeClr val="tx2">
                  <a:lumMod val="50000"/>
                </a:schemeClr>
              </a:solidFill>
              <a:latin typeface="Figtree" panose="020B0604020202020204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B4CB990-7723-4658-8F6B-97F05C9E34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9969548"/>
              </p:ext>
            </p:extLst>
          </p:nvPr>
        </p:nvGraphicFramePr>
        <p:xfrm>
          <a:off x="8838959" y="8152965"/>
          <a:ext cx="3368574" cy="62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8F20B877-3403-46DB-8BFF-6EC3A87AC7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964388"/>
              </p:ext>
            </p:extLst>
          </p:nvPr>
        </p:nvGraphicFramePr>
        <p:xfrm>
          <a:off x="2119234" y="8146039"/>
          <a:ext cx="3510440" cy="620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29D33F2-65D2-835B-F690-52C5CB3D3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03" y="1717482"/>
            <a:ext cx="2421525" cy="2486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301014-B5AE-03AE-3F79-701EA7A3A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251" y="1717482"/>
            <a:ext cx="3679964" cy="2486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97D972-1E0D-6F6D-F358-58E7F378B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203" y="1717856"/>
            <a:ext cx="2421525" cy="24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3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theme/theme1.xml><?xml version="1.0" encoding="utf-8"?>
<a:theme xmlns:a="http://schemas.openxmlformats.org/drawingml/2006/main" name="5G Wireless Technology Agency by Slidesgo">
  <a:themeElements>
    <a:clrScheme name="Simple Light">
      <a:dk1>
        <a:srgbClr val="191919"/>
      </a:dk1>
      <a:lt1>
        <a:srgbClr val="ECECEC"/>
      </a:lt1>
      <a:dk2>
        <a:srgbClr val="7109D8"/>
      </a:dk2>
      <a:lt2>
        <a:srgbClr val="9B4DEA"/>
      </a:lt2>
      <a:accent1>
        <a:srgbClr val="093C7A"/>
      </a:accent1>
      <a:accent2>
        <a:srgbClr val="00C0D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2385</Words>
  <Application>Microsoft Office PowerPoint</Application>
  <PresentationFormat>On-screen Show (16:9)</PresentationFormat>
  <Paragraphs>313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Fira Sans</vt:lpstr>
      <vt:lpstr>Figtree</vt:lpstr>
      <vt:lpstr>Wingdings</vt:lpstr>
      <vt:lpstr>Arial</vt:lpstr>
      <vt:lpstr>Raleway</vt:lpstr>
      <vt:lpstr>Sarabun</vt:lpstr>
      <vt:lpstr>Open Sans Light</vt:lpstr>
      <vt:lpstr>5G Wireless Technology Agency by Slidesgo</vt:lpstr>
      <vt:lpstr>Data Analytics For Understanding Career Aspirations Of GENZ</vt:lpstr>
      <vt:lpstr>Table of contents</vt:lpstr>
      <vt:lpstr>Project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Strategic Recommendations</vt:lpstr>
      <vt:lpstr>PowerPoint Presentation</vt:lpstr>
      <vt:lpstr>PowerPoint Presentation</vt:lpstr>
      <vt:lpstr>Applying Gen-Z Workforce Insights to Infosys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Suraj Tatkare</cp:lastModifiedBy>
  <cp:revision>18</cp:revision>
  <dcterms:modified xsi:type="dcterms:W3CDTF">2025-06-19T12:56:36Z</dcterms:modified>
</cp:coreProperties>
</file>